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4" r:id="rId17"/>
    <p:sldId id="295" r:id="rId18"/>
    <p:sldId id="271" r:id="rId19"/>
    <p:sldId id="272" r:id="rId20"/>
    <p:sldId id="273" r:id="rId21"/>
    <p:sldId id="274" r:id="rId22"/>
    <p:sldId id="275" r:id="rId23"/>
    <p:sldId id="276" r:id="rId24"/>
    <p:sldId id="277" r:id="rId25"/>
    <p:sldId id="278" r:id="rId26"/>
    <p:sldId id="279" r:id="rId27"/>
    <p:sldId id="280" r:id="rId28"/>
    <p:sldId id="296" r:id="rId29"/>
    <p:sldId id="281" r:id="rId30"/>
    <p:sldId id="282" r:id="rId31"/>
    <p:sldId id="283" r:id="rId32"/>
    <p:sldId id="284" r:id="rId33"/>
    <p:sldId id="285" r:id="rId34"/>
    <p:sldId id="286" r:id="rId35"/>
    <p:sldId id="287" r:id="rId36"/>
    <p:sldId id="288" r:id="rId37"/>
    <p:sldId id="289" r:id="rId38"/>
    <p:sldId id="290" r:id="rId39"/>
    <p:sldId id="292" r:id="rId40"/>
    <p:sldId id="293" r:id="rId41"/>
    <p:sldId id="291"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Raleway" panose="020B0604020202020204" charset="0"/>
      <p:regular r:id="rId48"/>
      <p:bold r:id="rId49"/>
      <p:italic r:id="rId50"/>
      <p:boldItalic r:id="rId51"/>
    </p:embeddedFont>
    <p:embeddedFont>
      <p:font typeface="Raleway Thin"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ODtvlzSvkTWAdSSanqZlIgHrU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Fernandez" initials="EF" lastIdx="1" clrIdx="0">
    <p:extLst>
      <p:ext uri="{19B8F6BF-5375-455C-9EA6-DF929625EA0E}">
        <p15:presenceInfo xmlns:p15="http://schemas.microsoft.com/office/powerpoint/2012/main" userId="e0eaf3740d449d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840"/>
    <a:srgbClr val="2F5CA2"/>
    <a:srgbClr val="F9FAFC"/>
    <a:srgbClr val="34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5714C-EE9D-4E58-AAD4-4DB84D4945E7}" v="11" dt="2020-10-06T10:28:01.846"/>
  </p1510:revLst>
</p1510:revInfo>
</file>

<file path=ppt/tableStyles.xml><?xml version="1.0" encoding="utf-8"?>
<a:tblStyleLst xmlns:a="http://schemas.openxmlformats.org/drawingml/2006/main" def="{50E35A3D-3988-4E9A-BC07-7FC6C5C1A2C8}">
  <a:tblStyle styleId="{50E35A3D-3988-4E9A-BC07-7FC6C5C1A2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421AC-824C-4B51-AFB0-AD003B1F60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5755714C-EE9D-4E58-AAD4-4DB84D4945E7}"/>
    <pc:docChg chg="undo custSel modSld">
      <pc:chgData name="Esteban Fernandez" userId="e0eaf3740d449d9c" providerId="LiveId" clId="{5755714C-EE9D-4E58-AAD4-4DB84D4945E7}" dt="2020-10-06T10:28:01.846" v="54"/>
      <pc:docMkLst>
        <pc:docMk/>
      </pc:docMkLst>
      <pc:sldChg chg="modSp mod">
        <pc:chgData name="Esteban Fernandez" userId="e0eaf3740d449d9c" providerId="LiveId" clId="{5755714C-EE9D-4E58-AAD4-4DB84D4945E7}" dt="2020-10-06T10:27:35.849" v="53" actId="6549"/>
        <pc:sldMkLst>
          <pc:docMk/>
          <pc:sldMk cId="0" sldId="267"/>
        </pc:sldMkLst>
        <pc:spChg chg="mod">
          <ac:chgData name="Esteban Fernandez" userId="e0eaf3740d449d9c" providerId="LiveId" clId="{5755714C-EE9D-4E58-AAD4-4DB84D4945E7}" dt="2020-10-06T10:27:35.849" v="53" actId="6549"/>
          <ac:spMkLst>
            <pc:docMk/>
            <pc:sldMk cId="0" sldId="267"/>
            <ac:spMk id="141" creationId="{00000000-0000-0000-0000-000000000000}"/>
          </ac:spMkLst>
        </pc:spChg>
      </pc:sldChg>
      <pc:sldChg chg="modSp mod addCm modCm">
        <pc:chgData name="Esteban Fernandez" userId="e0eaf3740d449d9c" providerId="LiveId" clId="{5755714C-EE9D-4E58-AAD4-4DB84D4945E7}" dt="2020-10-06T10:28:01.846" v="54"/>
        <pc:sldMkLst>
          <pc:docMk/>
          <pc:sldMk cId="0" sldId="268"/>
        </pc:sldMkLst>
        <pc:spChg chg="mod">
          <ac:chgData name="Esteban Fernandez" userId="e0eaf3740d449d9c" providerId="LiveId" clId="{5755714C-EE9D-4E58-AAD4-4DB84D4945E7}" dt="2020-10-06T10:27:26.721" v="43" actId="20577"/>
          <ac:spMkLst>
            <pc:docMk/>
            <pc:sldMk cId="0" sldId="268"/>
            <ac:spMk id="153" creationId="{00000000-0000-0000-0000-000000000000}"/>
          </ac:spMkLst>
        </pc:spChg>
      </pc:sldChg>
      <pc:sldChg chg="modSp mod">
        <pc:chgData name="Esteban Fernandez" userId="e0eaf3740d449d9c" providerId="LiveId" clId="{5755714C-EE9D-4E58-AAD4-4DB84D4945E7}" dt="2020-10-06T10:19:30.983" v="16" actId="2"/>
        <pc:sldMkLst>
          <pc:docMk/>
          <pc:sldMk cId="0" sldId="275"/>
        </pc:sldMkLst>
        <pc:spChg chg="mod">
          <ac:chgData name="Esteban Fernandez" userId="e0eaf3740d449d9c" providerId="LiveId" clId="{5755714C-EE9D-4E58-AAD4-4DB84D4945E7}" dt="2020-10-06T10:19:30.983" v="16" actId="2"/>
          <ac:spMkLst>
            <pc:docMk/>
            <pc:sldMk cId="0" sldId="275"/>
            <ac:spMk id="226" creationId="{00000000-0000-0000-0000-000000000000}"/>
          </ac:spMkLst>
        </pc:spChg>
      </pc:sldChg>
      <pc:sldChg chg="modSp mod">
        <pc:chgData name="Esteban Fernandez" userId="e0eaf3740d449d9c" providerId="LiveId" clId="{5755714C-EE9D-4E58-AAD4-4DB84D4945E7}" dt="2020-10-06T10:19:30.814" v="15" actId="2"/>
        <pc:sldMkLst>
          <pc:docMk/>
          <pc:sldMk cId="0" sldId="277"/>
        </pc:sldMkLst>
        <pc:graphicFrameChg chg="modGraphic">
          <ac:chgData name="Esteban Fernandez" userId="e0eaf3740d449d9c" providerId="LiveId" clId="{5755714C-EE9D-4E58-AAD4-4DB84D4945E7}" dt="2020-10-06T10:19:30.814" v="15" actId="2"/>
          <ac:graphicFrameMkLst>
            <pc:docMk/>
            <pc:sldMk cId="0" sldId="277"/>
            <ac:graphicFrameMk id="245" creationId="{00000000-0000-0000-0000-000000000000}"/>
          </ac:graphicFrameMkLst>
        </pc:graphicFrameChg>
      </pc:sldChg>
      <pc:sldChg chg="modSp mod">
        <pc:chgData name="Esteban Fernandez" userId="e0eaf3740d449d9c" providerId="LiveId" clId="{5755714C-EE9D-4E58-AAD4-4DB84D4945E7}" dt="2020-10-06T10:21:53.609" v="22" actId="207"/>
        <pc:sldMkLst>
          <pc:docMk/>
          <pc:sldMk cId="0" sldId="283"/>
        </pc:sldMkLst>
        <pc:spChg chg="mod">
          <ac:chgData name="Esteban Fernandez" userId="e0eaf3740d449d9c" providerId="LiveId" clId="{5755714C-EE9D-4E58-AAD4-4DB84D4945E7}" dt="2020-10-06T10:21:53.609" v="22" actId="207"/>
          <ac:spMkLst>
            <pc:docMk/>
            <pc:sldMk cId="0" sldId="283"/>
            <ac:spMk id="310" creationId="{00000000-0000-0000-0000-000000000000}"/>
          </ac:spMkLst>
        </pc:spChg>
      </pc:sldChg>
      <pc:sldChg chg="modSp mod">
        <pc:chgData name="Esteban Fernandez" userId="e0eaf3740d449d9c" providerId="LiveId" clId="{5755714C-EE9D-4E58-AAD4-4DB84D4945E7}" dt="2020-10-06T10:22:06.845" v="26" actId="207"/>
        <pc:sldMkLst>
          <pc:docMk/>
          <pc:sldMk cId="0" sldId="284"/>
        </pc:sldMkLst>
        <pc:spChg chg="mod">
          <ac:chgData name="Esteban Fernandez" userId="e0eaf3740d449d9c" providerId="LiveId" clId="{5755714C-EE9D-4E58-AAD4-4DB84D4945E7}" dt="2020-10-06T10:22:06.845" v="26" actId="207"/>
          <ac:spMkLst>
            <pc:docMk/>
            <pc:sldMk cId="0" sldId="284"/>
            <ac:spMk id="325" creationId="{00000000-0000-0000-0000-000000000000}"/>
          </ac:spMkLst>
        </pc:spChg>
      </pc:sldChg>
      <pc:sldChg chg="modSp mod">
        <pc:chgData name="Esteban Fernandez" userId="e0eaf3740d449d9c" providerId="LiveId" clId="{5755714C-EE9D-4E58-AAD4-4DB84D4945E7}" dt="2020-10-06T10:19:29.995" v="11" actId="2"/>
        <pc:sldMkLst>
          <pc:docMk/>
          <pc:sldMk cId="0" sldId="285"/>
        </pc:sldMkLst>
        <pc:spChg chg="mod">
          <ac:chgData name="Esteban Fernandez" userId="e0eaf3740d449d9c" providerId="LiveId" clId="{5755714C-EE9D-4E58-AAD4-4DB84D4945E7}" dt="2020-10-06T10:19:29.995" v="11" actId="2"/>
          <ac:spMkLst>
            <pc:docMk/>
            <pc:sldMk cId="0" sldId="285"/>
            <ac:spMk id="337" creationId="{00000000-0000-0000-0000-000000000000}"/>
          </ac:spMkLst>
        </pc:spChg>
      </pc:sldChg>
      <pc:sldChg chg="modSp mod">
        <pc:chgData name="Esteban Fernandez" userId="e0eaf3740d449d9c" providerId="LiveId" clId="{5755714C-EE9D-4E58-AAD4-4DB84D4945E7}" dt="2020-10-06T10:22:23.143" v="28" actId="207"/>
        <pc:sldMkLst>
          <pc:docMk/>
          <pc:sldMk cId="0" sldId="287"/>
        </pc:sldMkLst>
        <pc:spChg chg="mod">
          <ac:chgData name="Esteban Fernandez" userId="e0eaf3740d449d9c" providerId="LiveId" clId="{5755714C-EE9D-4E58-AAD4-4DB84D4945E7}" dt="2020-10-06T10:22:23.143" v="28" actId="207"/>
          <ac:spMkLst>
            <pc:docMk/>
            <pc:sldMk cId="0" sldId="287"/>
            <ac:spMk id="357" creationId="{00000000-0000-0000-0000-000000000000}"/>
          </ac:spMkLst>
        </pc:spChg>
      </pc:sldChg>
      <pc:sldChg chg="modSp mod">
        <pc:chgData name="Esteban Fernandez" userId="e0eaf3740d449d9c" providerId="LiveId" clId="{5755714C-EE9D-4E58-AAD4-4DB84D4945E7}" dt="2020-10-06T10:22:50.285" v="31" actId="207"/>
        <pc:sldMkLst>
          <pc:docMk/>
          <pc:sldMk cId="0" sldId="288"/>
        </pc:sldMkLst>
        <pc:spChg chg="mod">
          <ac:chgData name="Esteban Fernandez" userId="e0eaf3740d449d9c" providerId="LiveId" clId="{5755714C-EE9D-4E58-AAD4-4DB84D4945E7}" dt="2020-10-06T10:22:50.285" v="31" actId="207"/>
          <ac:spMkLst>
            <pc:docMk/>
            <pc:sldMk cId="0" sldId="288"/>
            <ac:spMk id="36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siness.tutsplus.com/tutorials/define-analyze-a-market-opportunity--cms-318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9f1de2ff6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16" name="Google Shape;116;g99f1de2ff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9f1de2ff6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25" name="Google Shape;125;g99f1de2f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f1de2ff6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35" name="Google Shape;135;g99f1de2ff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9f1de2ff6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47" name="Google Shape;147;g99f1de2f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9f1de2ff6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59" name="Google Shape;159;g99f1de2f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67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dirty="0"/>
              <a:t>For the virtual Tourism Observatory, the data source is Eurostat</a:t>
            </a:r>
            <a:endParaRPr dirty="0"/>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34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9f1de2ff6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91" name="Google Shape;191;g99f1de2ff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9f1de2ff6_0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0" name="Google Shape;200;g99f1de2ff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f1de2ff6_0_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09" name="Google Shape;209;g99f1de2ff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9f1de2ff6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0" name="Google Shape;220;g99f1de2ff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9f1de2ff6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29" name="Google Shape;229;g99f1de2f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9f1de2ff6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38" name="Google Shape;238;g99f1de2ff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9f1de2ff6_0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48" name="Google Shape;248;g99f1de2ff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9f1de2ff6_0_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58" name="Google Shape;258;g99f1de2ff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07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363c714d0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77" name="Google Shape;277;g5363c714d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3637bb0de_1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0" name="Google Shape;50;g53637bb0d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63c714d0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290" name="Google Shape;290;g5363c714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363c714d0_0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03" name="Google Shape;303;g5363c714d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363c714d0_0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18" name="Google Shape;318;g5363c714d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363c714d0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29" name="Google Shape;329;g5363c714d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363c714d0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40" name="Google Shape;340;g5363c714d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363c714d0_0_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51" name="Google Shape;351;g5363c714d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363c714d0_0_1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62" name="Google Shape;362;g5363c714d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363c714d0_0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73" name="Google Shape;373;g5363c714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9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3637bb0de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59" name="Google Shape;59;g53637bb0d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92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95" name="Google Shape;3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637bb0de_1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https://business.tutsplus.com/tutorials/define-analyze-a-market-opportunity--cms-31875</a:t>
            </a:r>
            <a:r>
              <a:rPr lang="en-US" sz="1800" dirty="0">
                <a:solidFill>
                  <a:schemeClr val="dk1"/>
                </a:solidFill>
                <a:latin typeface="Arial"/>
                <a:ea typeface="Arial"/>
                <a:cs typeface="Arial"/>
                <a:sym typeface="Arial"/>
              </a:rPr>
              <a:t> </a:t>
            </a:r>
            <a:endParaRPr sz="300" dirty="0"/>
          </a:p>
        </p:txBody>
      </p:sp>
      <p:sp>
        <p:nvSpPr>
          <p:cNvPr id="69" name="Google Shape;69;g53637bb0d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3637bb0de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78" name="Google Shape;78;g53637bb0de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3637bb0de_1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88" name="Google Shape;88;g53637bb0d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363c714d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97" name="Google Shape;97;g5363c714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9f1de2ff6_0_1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07" name="Google Shape;107;g99f1de2ff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 type="tx">
  <p:cSld name="TITLE_AND_BODY">
    <p:spTree>
      <p:nvGrpSpPr>
        <p:cNvPr id="1" name="Shape 9"/>
        <p:cNvGrpSpPr/>
        <p:nvPr/>
      </p:nvGrpSpPr>
      <p:grpSpPr>
        <a:xfrm>
          <a:off x="0" y="0"/>
          <a:ext cx="0" cy="0"/>
          <a:chOff x="0" y="0"/>
          <a:chExt cx="0" cy="0"/>
        </a:xfrm>
      </p:grpSpPr>
      <p:sp>
        <p:nvSpPr>
          <p:cNvPr id="10" name="Google Shape;10;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
  <p:cSld name="Default 0">
    <p:spTree>
      <p:nvGrpSpPr>
        <p:cNvPr id="1" name="Shape 11"/>
        <p:cNvGrpSpPr/>
        <p:nvPr/>
      </p:nvGrpSpPr>
      <p:grpSpPr>
        <a:xfrm>
          <a:off x="0" y="0"/>
          <a:ext cx="0" cy="0"/>
          <a:chOff x="0" y="0"/>
          <a:chExt cx="0" cy="0"/>
        </a:xfrm>
      </p:grpSpPr>
      <p:sp>
        <p:nvSpPr>
          <p:cNvPr id="12" name="Google Shape;12;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
  <p:cSld name="Default 0 2">
    <p:spTree>
      <p:nvGrpSpPr>
        <p:cNvPr id="1" name="Shape 13"/>
        <p:cNvGrpSpPr/>
        <p:nvPr/>
      </p:nvGrpSpPr>
      <p:grpSpPr>
        <a:xfrm>
          <a:off x="0" y="0"/>
          <a:ext cx="0" cy="0"/>
          <a:chOff x="0" y="0"/>
          <a:chExt cx="0" cy="0"/>
        </a:xfrm>
      </p:grpSpPr>
      <p:sp>
        <p:nvSpPr>
          <p:cNvPr id="14" name="Google Shape;1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2">
    <p:spTree>
      <p:nvGrpSpPr>
        <p:cNvPr id="1" name="Shape 17"/>
        <p:cNvGrpSpPr/>
        <p:nvPr/>
      </p:nvGrpSpPr>
      <p:grpSpPr>
        <a:xfrm>
          <a:off x="0" y="0"/>
          <a:ext cx="0" cy="0"/>
          <a:chOff x="0" y="0"/>
          <a:chExt cx="0" cy="0"/>
        </a:xfrm>
      </p:grpSpPr>
      <p:sp>
        <p:nvSpPr>
          <p:cNvPr id="18" name="Google Shape;18;p36"/>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19" name="Google Shape;19;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3">
    <p:spTree>
      <p:nvGrpSpPr>
        <p:cNvPr id="1" name="Shape 20"/>
        <p:cNvGrpSpPr/>
        <p:nvPr/>
      </p:nvGrpSpPr>
      <p:grpSpPr>
        <a:xfrm>
          <a:off x="0" y="0"/>
          <a:ext cx="0" cy="0"/>
          <a:chOff x="0" y="0"/>
          <a:chExt cx="0" cy="0"/>
        </a:xfrm>
      </p:grpSpPr>
      <p:sp>
        <p:nvSpPr>
          <p:cNvPr id="21" name="Google Shape;21;p37"/>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2" name="Google Shape;22;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4">
    <p:spTree>
      <p:nvGrpSpPr>
        <p:cNvPr id="1" name="Shape 23"/>
        <p:cNvGrpSpPr/>
        <p:nvPr/>
      </p:nvGrpSpPr>
      <p:grpSpPr>
        <a:xfrm>
          <a:off x="0" y="0"/>
          <a:ext cx="0" cy="0"/>
          <a:chOff x="0" y="0"/>
          <a:chExt cx="0" cy="0"/>
        </a:xfrm>
      </p:grpSpPr>
      <p:sp>
        <p:nvSpPr>
          <p:cNvPr id="24" name="Google Shape;24;p38"/>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5" name="Google Shape;25;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5">
    <p:spTree>
      <p:nvGrpSpPr>
        <p:cNvPr id="1" name="Shape 26"/>
        <p:cNvGrpSpPr/>
        <p:nvPr/>
      </p:nvGrpSpPr>
      <p:grpSpPr>
        <a:xfrm>
          <a:off x="0" y="0"/>
          <a:ext cx="0" cy="0"/>
          <a:chOff x="0" y="0"/>
          <a:chExt cx="0" cy="0"/>
        </a:xfrm>
      </p:grpSpPr>
      <p:sp>
        <p:nvSpPr>
          <p:cNvPr id="27" name="Google Shape;27;p39"/>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8" name="Google Shape;28;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1pPr>
            <a:lvl2pPr marR="0" lvl="1"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2pPr>
            <a:lvl3pPr marR="0" lvl="2"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3pPr>
            <a:lvl4pPr marR="0" lvl="3"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4pPr>
            <a:lvl5pPr marR="0" lvl="4"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5pPr>
            <a:lvl6pPr marR="0" lvl="5"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6pPr>
            <a:lvl7pPr marR="0" lvl="6"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7pPr>
            <a:lvl8pPr marR="0" lvl="7"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8pPr>
            <a:lvl9pPr marR="0" lvl="8"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9pPr>
          </a:lstStyle>
          <a:p>
            <a:endParaRPr/>
          </a:p>
        </p:txBody>
      </p:sp>
      <p:sp>
        <p:nvSpPr>
          <p:cNvPr id="7" name="Google Shape;7;p3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9pPr>
          </a:lstStyle>
          <a:p>
            <a:endParaRPr/>
          </a:p>
        </p:txBody>
      </p:sp>
      <p:sp>
        <p:nvSpPr>
          <p:cNvPr id="8" name="Google Shape;8;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1pPr>
            <a:lvl2pPr marL="0" marR="0" lvl="1"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2pPr>
            <a:lvl3pPr marL="0" marR="0" lvl="2"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3pPr>
            <a:lvl4pPr marL="0" marR="0" lvl="3"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4pPr>
            <a:lvl5pPr marL="0" marR="0" lvl="4"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5pPr>
            <a:lvl6pPr marL="0" marR="0" lvl="5"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6pPr>
            <a:lvl7pPr marL="0" marR="0" lvl="6"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7pPr>
            <a:lvl8pPr marL="0" marR="0" lvl="7"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8pPr>
            <a:lvl9pPr marL="0" marR="0" lvl="8"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tc-corporate.org/?page=research-intelligence" TargetMode="External"/><Relationship Id="rId3" Type="http://schemas.openxmlformats.org/officeDocument/2006/relationships/image" Target="../media/image1.png"/><Relationship Id="rId7" Type="http://schemas.openxmlformats.org/officeDocument/2006/relationships/hyperlink" Target="https://ec.europa.eu/eurostat/statistics-explained/index.php/Tourism_statist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c.europa.eu/growth/tools-databases/vto/"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hyperlink" Target="https://ec.europa.eu/eurostat/data/databa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c.europa.eu/growth/tools-databases/vto/country-fact-sheets" TargetMode="External"/><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image" Target="../media/image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image" Target="../media/image2.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2.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oleObject" Target="../embeddings/oleObject8.bin"/><Relationship Id="rId5" Type="http://schemas.openxmlformats.org/officeDocument/2006/relationships/image" Target="../media/image2.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descr="image.png"/>
          <p:cNvPicPr preferRelativeResize="0"/>
          <p:nvPr/>
        </p:nvPicPr>
        <p:blipFill rotWithShape="1">
          <a:blip r:embed="rId3">
            <a:alphaModFix/>
          </a:blip>
          <a:srcRect/>
          <a:stretch/>
        </p:blipFill>
        <p:spPr>
          <a:xfrm>
            <a:off x="9186862" y="204787"/>
            <a:ext cx="2763838" cy="603251"/>
          </a:xfrm>
          <a:prstGeom prst="rect">
            <a:avLst/>
          </a:prstGeom>
          <a:noFill/>
          <a:ln>
            <a:noFill/>
          </a:ln>
        </p:spPr>
      </p:pic>
      <p:pic>
        <p:nvPicPr>
          <p:cNvPr id="34" name="Google Shape;34;p1" descr="image.png"/>
          <p:cNvPicPr preferRelativeResize="0"/>
          <p:nvPr/>
        </p:nvPicPr>
        <p:blipFill rotWithShape="1">
          <a:blip r:embed="rId4">
            <a:alphaModFix/>
          </a:blip>
          <a:srcRect/>
          <a:stretch/>
        </p:blipFill>
        <p:spPr>
          <a:xfrm>
            <a:off x="401637" y="225425"/>
            <a:ext cx="6096001" cy="1905000"/>
          </a:xfrm>
          <a:prstGeom prst="rect">
            <a:avLst/>
          </a:prstGeom>
          <a:noFill/>
          <a:ln>
            <a:noFill/>
          </a:ln>
        </p:spPr>
      </p:pic>
      <p:pic>
        <p:nvPicPr>
          <p:cNvPr id="35" name="Google Shape;35;p1" descr="image.png"/>
          <p:cNvPicPr preferRelativeResize="0"/>
          <p:nvPr/>
        </p:nvPicPr>
        <p:blipFill rotWithShape="1">
          <a:blip r:embed="rId5">
            <a:alphaModFix/>
          </a:blip>
          <a:srcRect/>
          <a:stretch/>
        </p:blipFill>
        <p:spPr>
          <a:xfrm>
            <a:off x="0" y="4073525"/>
            <a:ext cx="12192000" cy="2846388"/>
          </a:xfrm>
          <a:prstGeom prst="rect">
            <a:avLst/>
          </a:prstGeom>
          <a:noFill/>
          <a:ln>
            <a:noFill/>
          </a:ln>
        </p:spPr>
      </p:pic>
      <p:sp>
        <p:nvSpPr>
          <p:cNvPr id="36" name="Google Shape;36;p1"/>
          <p:cNvSpPr txBox="1"/>
          <p:nvPr/>
        </p:nvSpPr>
        <p:spPr>
          <a:xfrm>
            <a:off x="1089823" y="2395854"/>
            <a:ext cx="9690349" cy="61555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400"/>
              <a:buFont typeface="Arial Rounded"/>
              <a:buNone/>
            </a:pPr>
            <a:r>
              <a:rPr lang="es-ES" sz="3400" b="1" i="0" u="none" strike="noStrike" cap="none">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Recopilación de datos y análisis</a:t>
            </a:r>
            <a:endParaRPr sz="3400" b="1" i="0" u="none" strike="noStrike" cap="none" dirty="0">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endParaRPr>
          </a:p>
        </p:txBody>
      </p:sp>
      <p:sp>
        <p:nvSpPr>
          <p:cNvPr id="37" name="Google Shape;37;p1"/>
          <p:cNvSpPr txBox="1"/>
          <p:nvPr/>
        </p:nvSpPr>
        <p:spPr>
          <a:xfrm>
            <a:off x="3770964" y="3198188"/>
            <a:ext cx="4092092"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300"/>
              <a:buFont typeface="Arial Rounded"/>
              <a:buNone/>
            </a:pP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r>
              <a:rPr lang="en-US" sz="2400" b="1" i="1" dirty="0" err="1">
                <a:solidFill>
                  <a:schemeClr val="tx1"/>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Sección</a:t>
            </a:r>
            <a:r>
              <a:rPr lang="en-US" sz="2400" b="1" i="1" dirty="0">
                <a:solidFill>
                  <a:schemeClr val="tx1"/>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 </a:t>
            </a:r>
            <a:r>
              <a:rPr lang="en-US" sz="2400" b="1" i="1" dirty="0" err="1">
                <a:solidFill>
                  <a:schemeClr val="tx1"/>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Emprendimiento</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endParaRPr sz="2400" dirty="0">
              <a:latin typeface="Arial" panose="020B0604020202020204" pitchFamily="34" charset="0"/>
              <a:cs typeface="Arial" panose="020B0604020202020204" pitchFamily="34" charset="0"/>
            </a:endParaRPr>
          </a:p>
        </p:txBody>
      </p:sp>
      <p:sp>
        <p:nvSpPr>
          <p:cNvPr id="38" name="Google Shape;38;p1"/>
          <p:cNvSpPr txBox="1"/>
          <p:nvPr/>
        </p:nvSpPr>
        <p:spPr>
          <a:xfrm>
            <a:off x="9209087" y="892175"/>
            <a:ext cx="2581276" cy="9804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Raleway Thin"/>
              <a:buNone/>
            </a:pPr>
            <a:r>
              <a:rPr lang="en-US" sz="900" b="0" i="0" u="none" strike="noStrike" cap="none" dirty="0">
                <a:solidFill>
                  <a:srgbClr val="000000"/>
                </a:solidFill>
                <a:latin typeface="Raleway Thin"/>
                <a:ea typeface="Raleway Thin"/>
                <a:cs typeface="Raleway Thin"/>
                <a:sym typeface="Raleway Thin"/>
              </a:rPr>
              <a:t>With the support of the Erasmus+ </a:t>
            </a:r>
            <a:r>
              <a:rPr lang="en-US" sz="900" b="0" i="0" u="none" strike="noStrike" cap="none" dirty="0" err="1">
                <a:solidFill>
                  <a:srgbClr val="000000"/>
                </a:solidFill>
                <a:latin typeface="Raleway Thin"/>
                <a:ea typeface="Raleway Thin"/>
                <a:cs typeface="Raleway Thin"/>
                <a:sym typeface="Raleway Thin"/>
              </a:rPr>
              <a:t>programme</a:t>
            </a:r>
            <a:r>
              <a:rPr lang="en-US" sz="900" b="0" i="0" u="none" strike="noStrike" cap="none">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99f1de2ff6_0_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9" name="Google Shape;119;g99f1de2ff6_0_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0" name="Google Shape;120;g99f1de2ff6_0_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22" name="Google Shape;122;g99f1de2ff6_0_3"/>
          <p:cNvSpPr txBox="1"/>
          <p:nvPr/>
        </p:nvSpPr>
        <p:spPr>
          <a:xfrm>
            <a:off x="710522" y="2431375"/>
            <a:ext cx="11022900" cy="35415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b="1" i="1" dirty="0" err="1">
                <a:solidFill>
                  <a:srgbClr val="0D0D0D"/>
                </a:solidFill>
              </a:rPr>
              <a:t>Consultar</a:t>
            </a:r>
            <a:r>
              <a:rPr lang="en-US" sz="2400" b="1" i="1" dirty="0">
                <a:solidFill>
                  <a:srgbClr val="0D0D0D"/>
                </a:solidFill>
              </a:rPr>
              <a:t> bases de </a:t>
            </a:r>
            <a:r>
              <a:rPr lang="en-US" sz="2400" b="1" i="1" dirty="0" err="1">
                <a:solidFill>
                  <a:srgbClr val="0D0D0D"/>
                </a:solidFill>
              </a:rPr>
              <a:t>datos</a:t>
            </a:r>
            <a:r>
              <a:rPr lang="en-US" sz="2400" b="1" i="1" dirty="0">
                <a:solidFill>
                  <a:srgbClr val="0D0D0D"/>
                </a:solidFill>
              </a:rPr>
              <a:t> </a:t>
            </a:r>
            <a:r>
              <a:rPr lang="en-US" sz="2400" b="1" i="1" dirty="0" err="1">
                <a:solidFill>
                  <a:srgbClr val="0D0D0D"/>
                </a:solidFill>
              </a:rPr>
              <a:t>públicas</a:t>
            </a:r>
            <a:r>
              <a:rPr lang="en-US" sz="2400" b="1" i="1" dirty="0">
                <a:solidFill>
                  <a:srgbClr val="0D0D0D"/>
                </a:solidFill>
              </a:rPr>
              <a:t> de turismo cultural y </a:t>
            </a:r>
            <a:r>
              <a:rPr lang="en-US" sz="2400" b="1" i="1" dirty="0" err="1">
                <a:solidFill>
                  <a:srgbClr val="0D0D0D"/>
                </a:solidFill>
              </a:rPr>
              <a:t>emprendimiento</a:t>
            </a:r>
            <a:endParaRPr lang="en-US" sz="1800" dirty="0"/>
          </a:p>
          <a:p>
            <a:pPr marL="914400" lvl="0" indent="-381000" algn="l" rtl="0">
              <a:lnSpc>
                <a:spcPct val="150000"/>
              </a:lnSpc>
              <a:spcBef>
                <a:spcPts val="0"/>
              </a:spcBef>
              <a:spcAft>
                <a:spcPts val="0"/>
              </a:spcAft>
              <a:buClr>
                <a:srgbClr val="0D0D0D"/>
              </a:buClr>
              <a:buSzPts val="2400"/>
              <a:buChar char="➔"/>
            </a:pPr>
            <a:r>
              <a:rPr lang="en-US" sz="2400" dirty="0">
                <a:solidFill>
                  <a:srgbClr val="0D0D0D"/>
                </a:solidFill>
              </a:rPr>
              <a:t>Virtual Tourism Observatory (</a:t>
            </a:r>
            <a:r>
              <a:rPr lang="en-US" sz="2400" dirty="0" err="1">
                <a:solidFill>
                  <a:srgbClr val="0D0D0D"/>
                </a:solidFill>
              </a:rPr>
              <a:t>Observatorio</a:t>
            </a:r>
            <a:r>
              <a:rPr lang="en-US" sz="2400" dirty="0">
                <a:solidFill>
                  <a:srgbClr val="0D0D0D"/>
                </a:solidFill>
              </a:rPr>
              <a:t> Virtual de Turismo):</a:t>
            </a:r>
            <a:endParaRPr sz="24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6"/>
              </a:rPr>
              <a:t>https://ec.europa.eu/growth/tools-databases/vto/</a:t>
            </a:r>
            <a:endParaRPr sz="1800" dirty="0">
              <a:solidFill>
                <a:srgbClr val="0D0D0D"/>
              </a:solidFill>
            </a:endParaRPr>
          </a:p>
          <a:p>
            <a:pPr marL="914400" lvl="0" indent="-381000" algn="l" rtl="0">
              <a:lnSpc>
                <a:spcPct val="150000"/>
              </a:lnSpc>
              <a:spcBef>
                <a:spcPts val="0"/>
              </a:spcBef>
              <a:spcAft>
                <a:spcPts val="0"/>
              </a:spcAft>
              <a:buClr>
                <a:srgbClr val="0D0D0D"/>
              </a:buClr>
              <a:buSzPts val="2400"/>
              <a:buChar char="➔"/>
            </a:pPr>
            <a:r>
              <a:rPr lang="en-US" sz="2400" dirty="0">
                <a:solidFill>
                  <a:srgbClr val="0D0D0D"/>
                </a:solidFill>
              </a:rPr>
              <a:t>Eurostat</a:t>
            </a:r>
            <a:endParaRPr sz="24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7"/>
              </a:rPr>
              <a:t>https://ec.europa.eu/eurostat/statistics-explained/index.php/Tourism_statistics</a:t>
            </a:r>
            <a:endParaRPr sz="1800" dirty="0">
              <a:solidFill>
                <a:srgbClr val="0D0D0D"/>
              </a:solidFill>
            </a:endParaRPr>
          </a:p>
          <a:p>
            <a:pPr marL="914400" lvl="0" indent="-368300" algn="l" rtl="0">
              <a:lnSpc>
                <a:spcPct val="150000"/>
              </a:lnSpc>
              <a:spcBef>
                <a:spcPts val="0"/>
              </a:spcBef>
              <a:spcAft>
                <a:spcPts val="0"/>
              </a:spcAft>
              <a:buClr>
                <a:srgbClr val="0D0D0D"/>
              </a:buClr>
              <a:buSzPts val="2200"/>
              <a:buChar char="➔"/>
            </a:pPr>
            <a:r>
              <a:rPr lang="en-US" sz="2200" dirty="0">
                <a:solidFill>
                  <a:srgbClr val="0D0D0D"/>
                </a:solidFill>
              </a:rPr>
              <a:t>European Travel Commission (</a:t>
            </a:r>
            <a:r>
              <a:rPr lang="en-US" sz="2200" dirty="0" err="1">
                <a:solidFill>
                  <a:srgbClr val="0D0D0D"/>
                </a:solidFill>
              </a:rPr>
              <a:t>Comisión</a:t>
            </a:r>
            <a:r>
              <a:rPr lang="en-US" sz="2200" dirty="0">
                <a:solidFill>
                  <a:srgbClr val="0D0D0D"/>
                </a:solidFill>
              </a:rPr>
              <a:t> </a:t>
            </a:r>
            <a:r>
              <a:rPr lang="en-US" sz="2200" dirty="0" err="1">
                <a:solidFill>
                  <a:srgbClr val="0D0D0D"/>
                </a:solidFill>
              </a:rPr>
              <a:t>Europea</a:t>
            </a:r>
            <a:r>
              <a:rPr lang="en-US" sz="2200" dirty="0">
                <a:solidFill>
                  <a:srgbClr val="0D0D0D"/>
                </a:solidFill>
              </a:rPr>
              <a:t> de </a:t>
            </a:r>
            <a:r>
              <a:rPr lang="en-US" sz="2200" dirty="0" err="1">
                <a:solidFill>
                  <a:srgbClr val="0D0D0D"/>
                </a:solidFill>
              </a:rPr>
              <a:t>Viaje</a:t>
            </a:r>
            <a:r>
              <a:rPr lang="en-US" sz="2200" dirty="0">
                <a:solidFill>
                  <a:srgbClr val="0D0D0D"/>
                </a:solidFill>
              </a:rPr>
              <a:t>)</a:t>
            </a:r>
            <a:endParaRPr sz="22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8"/>
              </a:rPr>
              <a:t>https://etc-corporate.org/?page=research-intelligence</a:t>
            </a:r>
            <a:endParaRPr sz="1800" dirty="0">
              <a:solidFill>
                <a:srgbClr val="0D0D0D"/>
              </a:solidFill>
            </a:endParaRPr>
          </a:p>
          <a:p>
            <a:pPr marL="914400" lvl="0" indent="0" algn="l" rtl="0">
              <a:lnSpc>
                <a:spcPct val="150000"/>
              </a:lnSpc>
              <a:spcBef>
                <a:spcPts val="0"/>
              </a:spcBef>
              <a:spcAft>
                <a:spcPts val="0"/>
              </a:spcAft>
              <a:buNone/>
            </a:pPr>
            <a:endParaRPr sz="1800" dirty="0">
              <a:solidFill>
                <a:srgbClr val="0D0D0D"/>
              </a:solidFill>
            </a:endParaRPr>
          </a:p>
          <a:p>
            <a:pPr marL="914400" lvl="0" indent="0" algn="l"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D97EFC00-7815-4138-8C0D-C9A1BBF1D11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99f1de2ff6_0_1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28" name="Google Shape;128;g99f1de2ff6_0_1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9" name="Google Shape;129;g99f1de2ff6_0_1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31" name="Google Shape;131;g99f1de2ff6_0_16"/>
          <p:cNvSpPr txBox="1"/>
          <p:nvPr/>
        </p:nvSpPr>
        <p:spPr>
          <a:xfrm>
            <a:off x="501374" y="2197975"/>
            <a:ext cx="6504109" cy="37869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a:t>
            </a:r>
            <a:r>
              <a:rPr lang="en-US" sz="2400" b="1" dirty="0" err="1">
                <a:solidFill>
                  <a:srgbClr val="0D0D0D"/>
                </a:solidFill>
              </a:rPr>
              <a:t>Observatorio</a:t>
            </a:r>
            <a:r>
              <a:rPr lang="en-US" sz="2400" b="1" dirty="0">
                <a:solidFill>
                  <a:srgbClr val="0D0D0D"/>
                </a:solidFill>
              </a:rPr>
              <a:t> Virtual de Turismo (OVT)</a:t>
            </a:r>
            <a:endParaRPr sz="2400" b="1" dirty="0">
              <a:solidFill>
                <a:srgbClr val="0D0D0D"/>
              </a:solidFill>
            </a:endParaRPr>
          </a:p>
          <a:p>
            <a:pPr marL="0" lvl="0" indent="0" algn="l" rtl="0">
              <a:lnSpc>
                <a:spcPct val="150000"/>
              </a:lnSpc>
              <a:spcBef>
                <a:spcPts val="0"/>
              </a:spcBef>
              <a:spcAft>
                <a:spcPts val="0"/>
              </a:spcAft>
              <a:buNone/>
            </a:pPr>
            <a:r>
              <a:rPr lang="es-ES" sz="1800" dirty="0">
                <a:solidFill>
                  <a:srgbClr val="4B4B4B"/>
                </a:solidFill>
                <a:highlight>
                  <a:srgbClr val="FFFFFF"/>
                </a:highlight>
              </a:rPr>
              <a:t>Su objetivo es ayudar a los responsables políticos y las empresas a desarrollar mejores estrategias para un sector turístico europeo más competitivo.</a:t>
            </a:r>
          </a:p>
          <a:p>
            <a:pPr marL="0" lvl="0" indent="0" algn="l" rtl="0">
              <a:lnSpc>
                <a:spcPct val="150000"/>
              </a:lnSpc>
              <a:spcBef>
                <a:spcPts val="0"/>
              </a:spcBef>
              <a:spcAft>
                <a:spcPts val="0"/>
              </a:spcAft>
              <a:buNone/>
            </a:pPr>
            <a:r>
              <a:rPr lang="es-ES" sz="1800" dirty="0">
                <a:solidFill>
                  <a:srgbClr val="4B4B4B"/>
                </a:solidFill>
                <a:highlight>
                  <a:srgbClr val="FFFFFF"/>
                </a:highlight>
              </a:rPr>
              <a:t>Una primera representación gráfica de datos ayuda a obtener una primera imagen de lo que está sucediendo en el sector. Las opciones de visualización son personalizables, así como el nivel (ya sea el nivel global de la UE o el país) que se examinará</a:t>
            </a:r>
            <a:r>
              <a:rPr lang="en-US" sz="1800" dirty="0">
                <a:solidFill>
                  <a:srgbClr val="4B4B4B"/>
                </a:solidFill>
                <a:highlight>
                  <a:srgbClr val="FFFFFF"/>
                </a:highlight>
              </a:rPr>
              <a:t>.</a:t>
            </a:r>
            <a:endParaRPr sz="1800" dirty="0">
              <a:solidFill>
                <a:srgbClr val="4B4B4B"/>
              </a:solidFill>
              <a:highlight>
                <a:srgbClr val="FFFFFF"/>
              </a:highlight>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pic>
        <p:nvPicPr>
          <p:cNvPr id="132" name="Google Shape;132;g99f1de2ff6_0_16"/>
          <p:cNvPicPr preferRelativeResize="0"/>
          <p:nvPr/>
        </p:nvPicPr>
        <p:blipFill>
          <a:blip r:embed="rId6">
            <a:alphaModFix/>
          </a:blip>
          <a:stretch>
            <a:fillRect/>
          </a:stretch>
        </p:blipFill>
        <p:spPr>
          <a:xfrm>
            <a:off x="7613350" y="2197975"/>
            <a:ext cx="3818902" cy="3786900"/>
          </a:xfrm>
          <a:prstGeom prst="rect">
            <a:avLst/>
          </a:prstGeom>
          <a:noFill/>
          <a:ln>
            <a:noFill/>
          </a:ln>
        </p:spPr>
      </p:pic>
      <p:sp>
        <p:nvSpPr>
          <p:cNvPr id="2" name="Google Shape;55;g53637bb0de_1_2">
            <a:extLst>
              <a:ext uri="{FF2B5EF4-FFF2-40B4-BE49-F238E27FC236}">
                <a16:creationId xmlns:a16="http://schemas.microsoft.com/office/drawing/2014/main" id="{EEF9858E-754A-4D3C-95B2-45DB5A0841CE}"/>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99f1de2ff6_0_2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38" name="Google Shape;138;g99f1de2ff6_0_2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39" name="Google Shape;139;g99f1de2ff6_0_2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41" name="Google Shape;141;g99f1de2ff6_0_26"/>
          <p:cNvSpPr txBox="1"/>
          <p:nvPr/>
        </p:nvSpPr>
        <p:spPr>
          <a:xfrm>
            <a:off x="501375" y="2197975"/>
            <a:ext cx="9758700" cy="5016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a:t>
            </a:r>
            <a:r>
              <a:rPr lang="en-US" sz="2400" b="1" dirty="0" err="1">
                <a:solidFill>
                  <a:srgbClr val="0D0D0D"/>
                </a:solidFill>
              </a:rPr>
              <a:t>Observatorio</a:t>
            </a:r>
            <a:r>
              <a:rPr lang="en-US" sz="2400" b="1" dirty="0">
                <a:solidFill>
                  <a:srgbClr val="0D0D0D"/>
                </a:solidFill>
              </a:rPr>
              <a:t> Virtual de Turismo.</a:t>
            </a:r>
            <a:r>
              <a:rPr lang="en-US" sz="2000" dirty="0">
                <a:solidFill>
                  <a:srgbClr val="0D0D0D"/>
                </a:solidFill>
              </a:rPr>
              <a:t> </a:t>
            </a:r>
            <a:r>
              <a:rPr lang="en-US" sz="2000" dirty="0" err="1">
                <a:solidFill>
                  <a:srgbClr val="0D0D0D"/>
                </a:solidFill>
              </a:rPr>
              <a:t>Información</a:t>
            </a:r>
            <a:r>
              <a:rPr lang="en-US" sz="2000" dirty="0">
                <a:solidFill>
                  <a:srgbClr val="0D0D0D"/>
                </a:solidFill>
              </a:rPr>
              <a:t> </a:t>
            </a:r>
            <a:r>
              <a:rPr lang="en-US" sz="2000" dirty="0" err="1">
                <a:solidFill>
                  <a:srgbClr val="0D0D0D"/>
                </a:solidFill>
              </a:rPr>
              <a:t>dinámica</a:t>
            </a:r>
            <a:r>
              <a:rPr lang="en-US" sz="2000" dirty="0">
                <a:solidFill>
                  <a:srgbClr val="0D0D0D"/>
                </a:solidFill>
              </a:rPr>
              <a:t> </a:t>
            </a:r>
            <a:r>
              <a:rPr lang="en-US" sz="2000" dirty="0" err="1">
                <a:solidFill>
                  <a:srgbClr val="0D0D0D"/>
                </a:solidFill>
              </a:rPr>
              <a:t>sobre</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lang="en-US" sz="1600" dirty="0">
              <a:solidFill>
                <a:srgbClr val="0D0D0D"/>
              </a:solidFill>
            </a:endParaRPr>
          </a:p>
          <a:p>
            <a:pPr marL="0" lvl="0" indent="0" algn="l" rtl="0">
              <a:lnSpc>
                <a:spcPct val="150000"/>
              </a:lnSpc>
              <a:spcBef>
                <a:spcPts val="0"/>
              </a:spcBef>
              <a:spcAft>
                <a:spcPts val="0"/>
              </a:spcAft>
              <a:buNone/>
            </a:pPr>
            <a:r>
              <a:rPr lang="es-ES" sz="1600" dirty="0">
                <a:solidFill>
                  <a:srgbClr val="0D0D0D"/>
                </a:solidFill>
              </a:rPr>
              <a:t>Las representaciones gráficas (como barras frente a líneas horizontales, puntos de diferentes colores, barras diferentes) permiten comparaciones y facilitan la interpretación de datos. </a:t>
            </a:r>
            <a:endParaRPr sz="1600" dirty="0">
              <a:solidFill>
                <a:srgbClr val="0D0D0D"/>
              </a:solidFill>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id="{82580758-0962-485D-994F-7C041FB65EF7}"/>
              </a:ext>
            </a:extLst>
          </p:cNvPr>
          <p:cNvGrpSpPr/>
          <p:nvPr/>
        </p:nvGrpSpPr>
        <p:grpSpPr>
          <a:xfrm>
            <a:off x="681257" y="2884487"/>
            <a:ext cx="10342825" cy="2547877"/>
            <a:chOff x="501375" y="2699573"/>
            <a:chExt cx="10342825" cy="2547877"/>
          </a:xfrm>
        </p:grpSpPr>
        <p:pic>
          <p:nvPicPr>
            <p:cNvPr id="142" name="Google Shape;142;g99f1de2ff6_0_26"/>
            <p:cNvPicPr preferRelativeResize="0"/>
            <p:nvPr/>
          </p:nvPicPr>
          <p:blipFill rotWithShape="1">
            <a:blip r:embed="rId6">
              <a:alphaModFix/>
            </a:blip>
            <a:srcRect b="16749"/>
            <a:stretch/>
          </p:blipFill>
          <p:spPr>
            <a:xfrm>
              <a:off x="4032706" y="2705185"/>
              <a:ext cx="3138260" cy="2278672"/>
            </a:xfrm>
            <a:prstGeom prst="rect">
              <a:avLst/>
            </a:prstGeom>
            <a:noFill/>
            <a:ln>
              <a:noFill/>
            </a:ln>
          </p:spPr>
        </p:pic>
        <p:pic>
          <p:nvPicPr>
            <p:cNvPr id="143" name="Google Shape;143;g99f1de2ff6_0_26"/>
            <p:cNvPicPr preferRelativeResize="0"/>
            <p:nvPr/>
          </p:nvPicPr>
          <p:blipFill>
            <a:blip r:embed="rId7">
              <a:alphaModFix/>
            </a:blip>
            <a:stretch>
              <a:fillRect/>
            </a:stretch>
          </p:blipFill>
          <p:spPr>
            <a:xfrm>
              <a:off x="7705938" y="2699573"/>
              <a:ext cx="3138262" cy="2289900"/>
            </a:xfrm>
            <a:prstGeom prst="rect">
              <a:avLst/>
            </a:prstGeom>
            <a:noFill/>
            <a:ln>
              <a:noFill/>
            </a:ln>
          </p:spPr>
        </p:pic>
        <p:pic>
          <p:nvPicPr>
            <p:cNvPr id="144" name="Google Shape;144;g99f1de2ff6_0_26"/>
            <p:cNvPicPr preferRelativeResize="0"/>
            <p:nvPr/>
          </p:nvPicPr>
          <p:blipFill>
            <a:blip r:embed="rId8">
              <a:alphaModFix/>
            </a:blip>
            <a:stretch>
              <a:fillRect/>
            </a:stretch>
          </p:blipFill>
          <p:spPr>
            <a:xfrm>
              <a:off x="595475" y="2705184"/>
              <a:ext cx="3070440" cy="2278676"/>
            </a:xfrm>
            <a:prstGeom prst="rect">
              <a:avLst/>
            </a:prstGeom>
            <a:noFill/>
            <a:ln>
              <a:noFill/>
            </a:ln>
          </p:spPr>
        </p:pic>
        <p:sp>
          <p:nvSpPr>
            <p:cNvPr id="11" name="TextBox 10">
              <a:extLst>
                <a:ext uri="{FF2B5EF4-FFF2-40B4-BE49-F238E27FC236}">
                  <a16:creationId xmlns:a16="http://schemas.microsoft.com/office/drawing/2014/main" id="{5708250A-4079-418D-999D-02E3B283154D}"/>
                </a:ext>
              </a:extLst>
            </p:cNvPr>
            <p:cNvSpPr txBox="1"/>
            <p:nvPr/>
          </p:nvSpPr>
          <p:spPr>
            <a:xfrm>
              <a:off x="501375" y="4871898"/>
              <a:ext cx="9758700"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sz="1400" i="1" dirty="0" err="1">
                  <a:solidFill>
                    <a:srgbClr val="0D0D0D"/>
                  </a:solidFill>
                </a:rPr>
                <a:t>Ocupación</a:t>
              </a:r>
              <a:r>
                <a:rPr lang="en-US" sz="1400" i="1" dirty="0">
                  <a:solidFill>
                    <a:srgbClr val="0D0D0D"/>
                  </a:solidFill>
                </a:rPr>
                <a:t>		        	              </a:t>
              </a:r>
              <a:r>
                <a:rPr lang="en-US" i="1" dirty="0" err="1">
                  <a:solidFill>
                    <a:srgbClr val="0D0D0D"/>
                  </a:solidFill>
                </a:rPr>
                <a:t>Estacionalidad</a:t>
              </a:r>
              <a:r>
                <a:rPr lang="en-US" sz="1400" i="1" dirty="0">
                  <a:solidFill>
                    <a:srgbClr val="0D0D0D"/>
                  </a:solidFill>
                </a:rPr>
                <a:t>		    </a:t>
              </a:r>
              <a:r>
                <a:rPr lang="en-US" i="1" dirty="0">
                  <a:solidFill>
                    <a:srgbClr val="0D0D0D"/>
                  </a:solidFill>
                </a:rPr>
                <a:t>          </a:t>
              </a:r>
              <a:r>
                <a:rPr lang="en-US" sz="1400" i="1" dirty="0">
                  <a:solidFill>
                    <a:srgbClr val="0D0D0D"/>
                  </a:solidFill>
                </a:rPr>
                <a:t> </a:t>
              </a:r>
              <a:r>
                <a:rPr lang="en-US" i="1" dirty="0" err="1">
                  <a:solidFill>
                    <a:srgbClr val="0D0D0D"/>
                  </a:solidFill>
                </a:rPr>
                <a:t>Gasto</a:t>
              </a:r>
              <a:endParaRPr lang="en-US" sz="1400" i="1" dirty="0">
                <a:solidFill>
                  <a:srgbClr val="0D0D0D"/>
                </a:solidFill>
              </a:endParaRPr>
            </a:p>
          </p:txBody>
        </p:sp>
      </p:grpSp>
      <p:sp>
        <p:nvSpPr>
          <p:cNvPr id="4" name="Google Shape;55;g53637bb0de_1_2">
            <a:extLst>
              <a:ext uri="{FF2B5EF4-FFF2-40B4-BE49-F238E27FC236}">
                <a16:creationId xmlns:a16="http://schemas.microsoft.com/office/drawing/2014/main" id="{960F7040-3AD1-4E55-B610-50C39E06F41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99f1de2ff6_0_3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50" name="Google Shape;150;g99f1de2ff6_0_3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51" name="Google Shape;151;g99f1de2ff6_0_39"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53" name="Google Shape;153;g99f1de2ff6_0_39"/>
          <p:cNvSpPr txBox="1"/>
          <p:nvPr/>
        </p:nvSpPr>
        <p:spPr>
          <a:xfrm>
            <a:off x="501375" y="2197975"/>
            <a:ext cx="11020500" cy="40455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1.1. </a:t>
            </a:r>
            <a:r>
              <a:rPr lang="en-US" sz="2400" b="1" dirty="0" err="1">
                <a:solidFill>
                  <a:srgbClr val="0D0D0D"/>
                </a:solidFill>
              </a:rPr>
              <a:t>Observatorio</a:t>
            </a:r>
            <a:r>
              <a:rPr lang="en-US" sz="2400" b="1" dirty="0">
                <a:solidFill>
                  <a:srgbClr val="0D0D0D"/>
                </a:solidFill>
              </a:rPr>
              <a:t> Virtual de Turismo.</a:t>
            </a:r>
            <a:r>
              <a:rPr lang="en-US" sz="2000" dirty="0">
                <a:solidFill>
                  <a:srgbClr val="0D0D0D"/>
                </a:solidFill>
              </a:rPr>
              <a:t> </a:t>
            </a:r>
            <a:r>
              <a:rPr lang="en-US" sz="2000" dirty="0" err="1">
                <a:solidFill>
                  <a:srgbClr val="0D0D0D"/>
                </a:solidFill>
              </a:rPr>
              <a:t>Información</a:t>
            </a:r>
            <a:r>
              <a:rPr lang="en-US" sz="2000" dirty="0">
                <a:solidFill>
                  <a:srgbClr val="0D0D0D"/>
                </a:solidFill>
              </a:rPr>
              <a:t> </a:t>
            </a:r>
            <a:r>
              <a:rPr lang="en-US" sz="2000" dirty="0" err="1">
                <a:solidFill>
                  <a:srgbClr val="0D0D0D"/>
                </a:solidFill>
              </a:rPr>
              <a:t>dinámica</a:t>
            </a:r>
            <a:r>
              <a:rPr lang="en-US" sz="2000" dirty="0">
                <a:solidFill>
                  <a:srgbClr val="0D0D0D"/>
                </a:solidFill>
              </a:rPr>
              <a:t> </a:t>
            </a:r>
            <a:r>
              <a:rPr lang="en-US" sz="2000" dirty="0" err="1">
                <a:solidFill>
                  <a:srgbClr val="0D0D0D"/>
                </a:solidFill>
              </a:rPr>
              <a:t>sobre</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Clr>
                <a:schemeClr val="dk1"/>
              </a:buClr>
              <a:buSzPts val="1100"/>
              <a:buFont typeface="Arial"/>
              <a:buNone/>
            </a:pPr>
            <a:endParaRPr lang="en-US" sz="1600" dirty="0">
              <a:solidFill>
                <a:srgbClr val="0D0D0D"/>
              </a:solidFill>
            </a:endParaRPr>
          </a:p>
          <a:p>
            <a:pPr marL="0" lvl="0" indent="0" algn="l" rtl="0">
              <a:lnSpc>
                <a:spcPct val="150000"/>
              </a:lnSpc>
              <a:spcBef>
                <a:spcPts val="0"/>
              </a:spcBef>
              <a:spcAft>
                <a:spcPts val="0"/>
              </a:spcAft>
              <a:buClr>
                <a:schemeClr val="dk1"/>
              </a:buClr>
              <a:buSzPts val="1100"/>
              <a:buFont typeface="Arial"/>
              <a:buNone/>
            </a:pPr>
            <a:r>
              <a:rPr lang="es-ES" sz="1600" dirty="0">
                <a:solidFill>
                  <a:srgbClr val="0D0D0D"/>
                </a:solidFill>
              </a:rPr>
              <a:t>La posibilidad de configurar opciones y la capacidad de respuesta al clic del ratón permiten acotar todo y visualizar información de interés.</a:t>
            </a:r>
            <a:endParaRPr sz="2400" b="1" dirty="0">
              <a:solidFill>
                <a:srgbClr val="0D0D0D"/>
              </a:solidFill>
            </a:endParaRPr>
          </a:p>
        </p:txBody>
      </p:sp>
      <p:grpSp>
        <p:nvGrpSpPr>
          <p:cNvPr id="3" name="Group 2">
            <a:extLst>
              <a:ext uri="{FF2B5EF4-FFF2-40B4-BE49-F238E27FC236}">
                <a16:creationId xmlns:a16="http://schemas.microsoft.com/office/drawing/2014/main" id="{4369A841-BB18-43B2-AE10-B8DF5D0BC49D}"/>
              </a:ext>
            </a:extLst>
          </p:cNvPr>
          <p:cNvGrpSpPr/>
          <p:nvPr/>
        </p:nvGrpSpPr>
        <p:grpSpPr>
          <a:xfrm>
            <a:off x="670125" y="2979957"/>
            <a:ext cx="10186612" cy="2435661"/>
            <a:chOff x="514764" y="2699572"/>
            <a:chExt cx="10186612" cy="2435661"/>
          </a:xfrm>
        </p:grpSpPr>
        <p:pic>
          <p:nvPicPr>
            <p:cNvPr id="154" name="Google Shape;154;g99f1de2ff6_0_39"/>
            <p:cNvPicPr preferRelativeResize="0"/>
            <p:nvPr/>
          </p:nvPicPr>
          <p:blipFill>
            <a:blip r:embed="rId6">
              <a:alphaModFix/>
            </a:blip>
            <a:stretch>
              <a:fillRect/>
            </a:stretch>
          </p:blipFill>
          <p:spPr>
            <a:xfrm>
              <a:off x="604025" y="2699572"/>
              <a:ext cx="3027881" cy="2183524"/>
            </a:xfrm>
            <a:prstGeom prst="rect">
              <a:avLst/>
            </a:prstGeom>
            <a:noFill/>
            <a:ln>
              <a:noFill/>
            </a:ln>
          </p:spPr>
        </p:pic>
        <p:pic>
          <p:nvPicPr>
            <p:cNvPr id="155" name="Google Shape;155;g99f1de2ff6_0_39"/>
            <p:cNvPicPr preferRelativeResize="0"/>
            <p:nvPr/>
          </p:nvPicPr>
          <p:blipFill>
            <a:blip r:embed="rId7">
              <a:alphaModFix/>
            </a:blip>
            <a:stretch>
              <a:fillRect/>
            </a:stretch>
          </p:blipFill>
          <p:spPr>
            <a:xfrm>
              <a:off x="3929608" y="2699582"/>
              <a:ext cx="3356925" cy="2183508"/>
            </a:xfrm>
            <a:prstGeom prst="rect">
              <a:avLst/>
            </a:prstGeom>
            <a:noFill/>
            <a:ln>
              <a:noFill/>
            </a:ln>
          </p:spPr>
        </p:pic>
        <p:pic>
          <p:nvPicPr>
            <p:cNvPr id="156" name="Google Shape;156;g99f1de2ff6_0_39"/>
            <p:cNvPicPr preferRelativeResize="0"/>
            <p:nvPr/>
          </p:nvPicPr>
          <p:blipFill>
            <a:blip r:embed="rId8">
              <a:alphaModFix/>
            </a:blip>
            <a:stretch>
              <a:fillRect/>
            </a:stretch>
          </p:blipFill>
          <p:spPr>
            <a:xfrm>
              <a:off x="7756149" y="2699582"/>
              <a:ext cx="2606575" cy="2183508"/>
            </a:xfrm>
            <a:prstGeom prst="rect">
              <a:avLst/>
            </a:prstGeom>
            <a:noFill/>
            <a:ln>
              <a:noFill/>
            </a:ln>
          </p:spPr>
        </p:pic>
        <p:sp>
          <p:nvSpPr>
            <p:cNvPr id="11" name="TextBox 10">
              <a:extLst>
                <a:ext uri="{FF2B5EF4-FFF2-40B4-BE49-F238E27FC236}">
                  <a16:creationId xmlns:a16="http://schemas.microsoft.com/office/drawing/2014/main" id="{2D3121D4-D3DA-4A0F-A98D-209F1726C34F}"/>
                </a:ext>
              </a:extLst>
            </p:cNvPr>
            <p:cNvSpPr txBox="1"/>
            <p:nvPr/>
          </p:nvSpPr>
          <p:spPr>
            <a:xfrm>
              <a:off x="514764" y="4759681"/>
              <a:ext cx="10186612"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sz="1400" i="1" dirty="0" err="1">
                  <a:solidFill>
                    <a:srgbClr val="0D0D0D"/>
                  </a:solidFill>
                </a:rPr>
                <a:t>Empleo</a:t>
              </a:r>
              <a:r>
                <a:rPr lang="en-US" sz="1400" i="1" dirty="0">
                  <a:solidFill>
                    <a:srgbClr val="0D0D0D"/>
                  </a:solidFill>
                </a:rPr>
                <a:t>                 		            </a:t>
              </a:r>
              <a:r>
                <a:rPr lang="en-US" i="1" dirty="0" err="1">
                  <a:solidFill>
                    <a:srgbClr val="0D0D0D"/>
                  </a:solidFill>
                </a:rPr>
                <a:t>Presencia</a:t>
              </a:r>
              <a:r>
                <a:rPr lang="en-US" i="1" dirty="0">
                  <a:solidFill>
                    <a:srgbClr val="0D0D0D"/>
                  </a:solidFill>
                </a:rPr>
                <a:t> de turismo no </a:t>
              </a:r>
              <a:r>
                <a:rPr lang="en-US" i="1" dirty="0" err="1">
                  <a:solidFill>
                    <a:srgbClr val="0D0D0D"/>
                  </a:solidFill>
                </a:rPr>
                <a:t>Europeo</a:t>
              </a:r>
              <a:r>
                <a:rPr lang="en-US" sz="1400" i="1" dirty="0">
                  <a:solidFill>
                    <a:srgbClr val="0D0D0D"/>
                  </a:solidFill>
                </a:rPr>
                <a:t>	</a:t>
              </a:r>
              <a:r>
                <a:rPr lang="en-US" i="1" dirty="0">
                  <a:solidFill>
                    <a:srgbClr val="0D0D0D"/>
                  </a:solidFill>
                </a:rPr>
                <a:t>          </a:t>
              </a:r>
              <a:r>
                <a:rPr lang="en-US" sz="1400" i="1" dirty="0">
                  <a:solidFill>
                    <a:srgbClr val="0D0D0D"/>
                  </a:solidFill>
                </a:rPr>
                <a:t>     </a:t>
              </a:r>
              <a:r>
                <a:rPr lang="en-US" i="1" dirty="0" err="1">
                  <a:solidFill>
                    <a:srgbClr val="0D0D0D"/>
                  </a:solidFill>
                </a:rPr>
                <a:t>Datos</a:t>
              </a:r>
              <a:r>
                <a:rPr lang="en-US" i="1" dirty="0">
                  <a:solidFill>
                    <a:srgbClr val="0D0D0D"/>
                  </a:solidFill>
                </a:rPr>
                <a:t> de la </a:t>
              </a:r>
              <a:r>
                <a:rPr lang="en-US" i="1" dirty="0" err="1">
                  <a:solidFill>
                    <a:srgbClr val="0D0D0D"/>
                  </a:solidFill>
                </a:rPr>
                <a:t>región</a:t>
              </a:r>
              <a:endParaRPr lang="en-US" sz="1400" i="1" dirty="0">
                <a:solidFill>
                  <a:srgbClr val="0D0D0D"/>
                </a:solidFill>
              </a:endParaRPr>
            </a:p>
          </p:txBody>
        </p:sp>
      </p:grpSp>
      <p:sp>
        <p:nvSpPr>
          <p:cNvPr id="4" name="Google Shape;55;g53637bb0de_1_2">
            <a:extLst>
              <a:ext uri="{FF2B5EF4-FFF2-40B4-BE49-F238E27FC236}">
                <a16:creationId xmlns:a16="http://schemas.microsoft.com/office/drawing/2014/main" id="{C9A55A42-DE53-470E-8F03-B1F5CDC33F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99f1de2ff6_0_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62" name="Google Shape;162;g99f1de2ff6_0_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63" name="Google Shape;163;g99f1de2ff6_0_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65" name="Google Shape;165;g99f1de2ff6_0_64"/>
          <p:cNvSpPr txBox="1"/>
          <p:nvPr/>
        </p:nvSpPr>
        <p:spPr>
          <a:xfrm>
            <a:off x="438539" y="1633287"/>
            <a:ext cx="11083224" cy="4610349"/>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400" b="1" dirty="0">
                <a:solidFill>
                  <a:srgbClr val="0D0D0D"/>
                </a:solidFill>
              </a:rPr>
              <a:t>1.2. </a:t>
            </a:r>
            <a:r>
              <a:rPr lang="es-ES" sz="2400" b="1" dirty="0">
                <a:solidFill>
                  <a:srgbClr val="0D0D0D"/>
                </a:solidFill>
              </a:rPr>
              <a:t>Bases de datos de OVT y Eurostat</a:t>
            </a:r>
          </a:p>
          <a:p>
            <a:pPr marL="0" lvl="0" indent="0" algn="l" rtl="0">
              <a:lnSpc>
                <a:spcPct val="150000"/>
              </a:lnSpc>
              <a:spcBef>
                <a:spcPts val="0"/>
              </a:spcBef>
              <a:spcAft>
                <a:spcPts val="0"/>
              </a:spcAft>
              <a:buNone/>
            </a:pPr>
            <a:r>
              <a:rPr lang="es-ES" dirty="0">
                <a:effectLst/>
                <a:latin typeface="Arial Rounded"/>
                <a:ea typeface="Arial Rounded"/>
                <a:cs typeface="Arial Rounded"/>
              </a:rPr>
              <a:t>El sitio web de OVT proporciona un área de </a:t>
            </a:r>
            <a:r>
              <a:rPr lang="es-ES" dirty="0">
                <a:effectLst/>
                <a:latin typeface="Arial Rounded"/>
                <a:ea typeface="Arial Rounded"/>
                <a:cs typeface="Arial Rounded"/>
                <a:hlinkClick r:id="rId6"/>
              </a:rPr>
              <a:t>perfil de país</a:t>
            </a:r>
            <a:r>
              <a:rPr lang="es-ES" dirty="0">
                <a:effectLst/>
                <a:latin typeface="Arial Rounded"/>
                <a:ea typeface="Arial Rounded"/>
                <a:cs typeface="Arial Rounded"/>
              </a:rPr>
              <a:t>. Al hacer clic en él, tendrás la posibilidad de personalizar los datos de interés que desees recopilar. Los datos disponibles en el OVT proceden de la base de datos de </a:t>
            </a:r>
            <a:r>
              <a:rPr lang="es-ES" dirty="0">
                <a:effectLst/>
                <a:latin typeface="Arial Rounded"/>
                <a:ea typeface="Arial Rounded"/>
                <a:cs typeface="Arial Rounded"/>
                <a:hlinkClick r:id="rId7"/>
              </a:rPr>
              <a:t>Eurostat</a:t>
            </a:r>
            <a:r>
              <a:rPr lang="es-ES" dirty="0">
                <a:effectLst/>
                <a:latin typeface="Arial Rounded"/>
                <a:ea typeface="Arial Rounded"/>
                <a:cs typeface="Arial Rounded"/>
              </a:rPr>
              <a:t>.</a:t>
            </a:r>
            <a:endParaRPr sz="2400" b="1" dirty="0">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en-US" sz="1700" dirty="0">
              <a:solidFill>
                <a:srgbClr val="0D0D0D"/>
              </a:solidFill>
            </a:endParaRPr>
          </a:p>
          <a:p>
            <a:pPr marL="0" lvl="0" indent="0" algn="l" rtl="0">
              <a:lnSpc>
                <a:spcPct val="140000"/>
              </a:lnSpc>
              <a:spcBef>
                <a:spcPts val="0"/>
              </a:spcBef>
              <a:spcAft>
                <a:spcPts val="0"/>
              </a:spcAft>
              <a:buNone/>
            </a:pPr>
            <a:r>
              <a:rPr lang="en-US" sz="1700" dirty="0">
                <a:solidFill>
                  <a:srgbClr val="0D0D0D"/>
                </a:solidFill>
              </a:rPr>
              <a:t> </a:t>
            </a:r>
            <a:endParaRPr sz="1700" b="1" dirty="0">
              <a:solidFill>
                <a:srgbClr val="0D0D0D"/>
              </a:solidFill>
            </a:endParaRPr>
          </a:p>
          <a:p>
            <a:pPr marL="914400" lvl="0" indent="0" algn="l" rtl="0">
              <a:spcBef>
                <a:spcPts val="0"/>
              </a:spcBef>
              <a:spcAft>
                <a:spcPts val="0"/>
              </a:spcAft>
              <a:buNone/>
            </a:pPr>
            <a:endParaRPr lang="en-US" sz="1800" b="1" dirty="0">
              <a:solidFill>
                <a:srgbClr val="0D0D0D"/>
              </a:solidFill>
            </a:endParaRPr>
          </a:p>
          <a:p>
            <a:pPr marL="914400" lvl="0" indent="0" algn="l" rtl="0">
              <a:spcBef>
                <a:spcPts val="0"/>
              </a:spcBef>
              <a:spcAft>
                <a:spcPts val="0"/>
              </a:spcAft>
              <a:buNone/>
            </a:pPr>
            <a:r>
              <a:rPr lang="en-US" sz="1800" b="1" dirty="0">
                <a:solidFill>
                  <a:srgbClr val="0D0D0D"/>
                </a:solidFill>
              </a:rPr>
              <a:t>¡</a:t>
            </a:r>
            <a:r>
              <a:rPr lang="en-US" sz="1800" b="1" dirty="0" err="1">
                <a:solidFill>
                  <a:srgbClr val="0D0D0D"/>
                </a:solidFill>
              </a:rPr>
              <a:t>Exporta</a:t>
            </a:r>
            <a:r>
              <a:rPr lang="en-US" sz="1800" b="1" dirty="0">
                <a:solidFill>
                  <a:srgbClr val="0D0D0D"/>
                </a:solidFill>
              </a:rPr>
              <a:t> </a:t>
            </a:r>
            <a:r>
              <a:rPr lang="en-US" sz="1800" b="1" dirty="0" err="1">
                <a:solidFill>
                  <a:srgbClr val="0D0D0D"/>
                </a:solidFill>
              </a:rPr>
              <a:t>tus</a:t>
            </a:r>
            <a:r>
              <a:rPr lang="en-US" sz="1800" b="1" dirty="0">
                <a:solidFill>
                  <a:srgbClr val="0D0D0D"/>
                </a:solidFill>
              </a:rPr>
              <a:t> </a:t>
            </a:r>
            <a:r>
              <a:rPr lang="en-US" sz="1800" b="1" dirty="0" err="1">
                <a:solidFill>
                  <a:srgbClr val="0D0D0D"/>
                </a:solidFill>
              </a:rPr>
              <a:t>datos</a:t>
            </a:r>
            <a:r>
              <a:rPr lang="en-US" sz="1800" b="1" dirty="0">
                <a:solidFill>
                  <a:srgbClr val="0D0D0D"/>
                </a:solidFill>
              </a:rPr>
              <a:t>! 	</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sp>
        <p:nvSpPr>
          <p:cNvPr id="2" name="Google Shape;55;g53637bb0de_1_2">
            <a:extLst>
              <a:ext uri="{FF2B5EF4-FFF2-40B4-BE49-F238E27FC236}">
                <a16:creationId xmlns:a16="http://schemas.microsoft.com/office/drawing/2014/main" id="{978EBAD7-18B8-4A81-A28A-517AC5620A4B}"/>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grpSp>
        <p:nvGrpSpPr>
          <p:cNvPr id="4" name="Group 3">
            <a:extLst>
              <a:ext uri="{FF2B5EF4-FFF2-40B4-BE49-F238E27FC236}">
                <a16:creationId xmlns:a16="http://schemas.microsoft.com/office/drawing/2014/main" id="{E1B16D37-B0F1-4144-A37E-949CAB1FD87A}"/>
              </a:ext>
            </a:extLst>
          </p:cNvPr>
          <p:cNvGrpSpPr/>
          <p:nvPr/>
        </p:nvGrpSpPr>
        <p:grpSpPr>
          <a:xfrm>
            <a:off x="944459" y="2852488"/>
            <a:ext cx="10303082" cy="2911051"/>
            <a:chOff x="397307" y="2836175"/>
            <a:chExt cx="10303082" cy="2911051"/>
          </a:xfrm>
        </p:grpSpPr>
        <p:pic>
          <p:nvPicPr>
            <p:cNvPr id="166" name="Google Shape;166;g99f1de2ff6_0_64"/>
            <p:cNvPicPr preferRelativeResize="0"/>
            <p:nvPr/>
          </p:nvPicPr>
          <p:blipFill>
            <a:blip r:embed="rId8">
              <a:alphaModFix/>
            </a:blip>
            <a:stretch>
              <a:fillRect/>
            </a:stretch>
          </p:blipFill>
          <p:spPr>
            <a:xfrm>
              <a:off x="501375" y="2836175"/>
              <a:ext cx="3594676" cy="2584525"/>
            </a:xfrm>
            <a:prstGeom prst="rect">
              <a:avLst/>
            </a:prstGeom>
            <a:noFill/>
            <a:ln>
              <a:noFill/>
            </a:ln>
          </p:spPr>
        </p:pic>
        <p:grpSp>
          <p:nvGrpSpPr>
            <p:cNvPr id="167" name="Google Shape;167;g99f1de2ff6_0_64"/>
            <p:cNvGrpSpPr/>
            <p:nvPr/>
          </p:nvGrpSpPr>
          <p:grpSpPr>
            <a:xfrm>
              <a:off x="5504975" y="2836175"/>
              <a:ext cx="5195414" cy="2584525"/>
              <a:chOff x="5504975" y="2836175"/>
              <a:chExt cx="5195414" cy="2584525"/>
            </a:xfrm>
          </p:grpSpPr>
          <p:pic>
            <p:nvPicPr>
              <p:cNvPr id="168" name="Google Shape;168;g99f1de2ff6_0_64"/>
              <p:cNvPicPr preferRelativeResize="0"/>
              <p:nvPr/>
            </p:nvPicPr>
            <p:blipFill>
              <a:blip r:embed="rId9">
                <a:alphaModFix/>
              </a:blip>
              <a:stretch>
                <a:fillRect/>
              </a:stretch>
            </p:blipFill>
            <p:spPr>
              <a:xfrm>
                <a:off x="5504975" y="2836175"/>
                <a:ext cx="5195414" cy="2584525"/>
              </a:xfrm>
              <a:prstGeom prst="rect">
                <a:avLst/>
              </a:prstGeom>
              <a:noFill/>
              <a:ln>
                <a:noFill/>
              </a:ln>
            </p:spPr>
          </p:pic>
          <p:sp>
            <p:nvSpPr>
              <p:cNvPr id="169" name="Google Shape;169;g99f1de2ff6_0_64"/>
              <p:cNvSpPr/>
              <p:nvPr/>
            </p:nvSpPr>
            <p:spPr>
              <a:xfrm>
                <a:off x="7799225" y="5092500"/>
                <a:ext cx="1011300" cy="328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TextBox 13">
              <a:extLst>
                <a:ext uri="{FF2B5EF4-FFF2-40B4-BE49-F238E27FC236}">
                  <a16:creationId xmlns:a16="http://schemas.microsoft.com/office/drawing/2014/main" id="{A822610A-5F24-4500-AB13-FB01DFBB2C1B}"/>
                </a:ext>
              </a:extLst>
            </p:cNvPr>
            <p:cNvSpPr txBox="1"/>
            <p:nvPr/>
          </p:nvSpPr>
          <p:spPr>
            <a:xfrm>
              <a:off x="397307" y="5371674"/>
              <a:ext cx="8851562" cy="375552"/>
            </a:xfrm>
            <a:prstGeom prst="rect">
              <a:avLst/>
            </a:prstGeom>
            <a:noFill/>
          </p:spPr>
          <p:txBody>
            <a:bodyPr wrap="square">
              <a:spAutoFit/>
            </a:bodyPr>
            <a:lstStyle/>
            <a:p>
              <a:pPr marL="0" lvl="0" indent="0" algn="l" rtl="0">
                <a:lnSpc>
                  <a:spcPct val="150000"/>
                </a:lnSpc>
                <a:spcBef>
                  <a:spcPts val="0"/>
                </a:spcBef>
                <a:spcAft>
                  <a:spcPts val="0"/>
                </a:spcAft>
                <a:buNone/>
              </a:pPr>
              <a:r>
                <a:rPr lang="en-US" dirty="0" err="1">
                  <a:solidFill>
                    <a:srgbClr val="0D0D0D"/>
                  </a:solidFill>
                </a:rPr>
                <a:t>Elige</a:t>
              </a:r>
              <a:r>
                <a:rPr lang="en-US" dirty="0">
                  <a:solidFill>
                    <a:srgbClr val="0D0D0D"/>
                  </a:solidFill>
                </a:rPr>
                <a:t> el </a:t>
              </a:r>
              <a:r>
                <a:rPr lang="en-US" dirty="0" err="1">
                  <a:solidFill>
                    <a:srgbClr val="0D0D0D"/>
                  </a:solidFill>
                </a:rPr>
                <a:t>país</a:t>
              </a:r>
              <a:r>
                <a:rPr lang="en-US" dirty="0">
                  <a:solidFill>
                    <a:srgbClr val="0D0D0D"/>
                  </a:solidFill>
                </a:rPr>
                <a:t> a </a:t>
              </a:r>
              <a:r>
                <a:rPr lang="en-US" dirty="0" err="1">
                  <a:solidFill>
                    <a:srgbClr val="0D0D0D"/>
                  </a:solidFill>
                </a:rPr>
                <a:t>comparar</a:t>
              </a:r>
              <a:r>
                <a:rPr lang="en-US" dirty="0">
                  <a:solidFill>
                    <a:srgbClr val="0D0D0D"/>
                  </a:solidFill>
                </a:rPr>
                <a:t>                 </a:t>
              </a:r>
              <a:r>
                <a:rPr lang="en-US" sz="1400" dirty="0">
                  <a:solidFill>
                    <a:srgbClr val="0D0D0D"/>
                  </a:solidFill>
                </a:rPr>
                <a:t>		         </a:t>
              </a:r>
              <a:r>
                <a:rPr lang="en-US" sz="1400" dirty="0" err="1">
                  <a:solidFill>
                    <a:srgbClr val="0D0D0D"/>
                  </a:solidFill>
                </a:rPr>
                <a:t>Selecciona</a:t>
              </a:r>
              <a:r>
                <a:rPr lang="en-US" sz="1400" dirty="0">
                  <a:solidFill>
                    <a:srgbClr val="0D0D0D"/>
                  </a:solidFill>
                </a:rPr>
                <a:t> 6 </a:t>
              </a:r>
              <a:r>
                <a:rPr lang="en-US" sz="1400" dirty="0" err="1">
                  <a:solidFill>
                    <a:srgbClr val="0D0D0D"/>
                  </a:solidFill>
                </a:rPr>
                <a:t>indicadores</a:t>
              </a:r>
              <a:r>
                <a:rPr lang="en-US" sz="1400" dirty="0">
                  <a:solidFill>
                    <a:srgbClr val="0D0D0D"/>
                  </a:solidFill>
                </a:rPr>
                <a:t> de </a:t>
              </a:r>
              <a:r>
                <a:rPr lang="en-US" sz="1400" dirty="0" err="1">
                  <a:solidFill>
                    <a:srgbClr val="0D0D0D"/>
                  </a:solidFill>
                </a:rPr>
                <a:t>interés</a:t>
              </a:r>
              <a:r>
                <a:rPr lang="en-US" sz="1400" dirty="0">
                  <a:solidFill>
                    <a:srgbClr val="0D0D0D"/>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5" y="2197975"/>
            <a:ext cx="6127918" cy="5064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s-ES" sz="2400" b="1" dirty="0">
                <a:solidFill>
                  <a:srgbClr val="0D0D0D"/>
                </a:solidFill>
              </a:rPr>
              <a:t>Bases de datos de OVT y Eurostat</a:t>
            </a:r>
            <a:endParaRPr sz="2400" b="1" dirty="0">
              <a:solidFill>
                <a:srgbClr val="0D0D0D"/>
              </a:solidFill>
            </a:endParaRPr>
          </a:p>
        </p:txBody>
      </p:sp>
      <p:pic>
        <p:nvPicPr>
          <p:cNvPr id="179" name="Google Shape;179;g99f1de2ff6_0_75"/>
          <p:cNvPicPr preferRelativeResize="0"/>
          <p:nvPr/>
        </p:nvPicPr>
        <p:blipFill rotWithShape="1">
          <a:blip r:embed="rId6">
            <a:alphaModFix/>
          </a:blip>
          <a:srcRect l="2627" t="7292"/>
          <a:stretch/>
        </p:blipFill>
        <p:spPr>
          <a:xfrm>
            <a:off x="1094585" y="2885549"/>
            <a:ext cx="5187897" cy="3041267"/>
          </a:xfrm>
          <a:prstGeom prst="rect">
            <a:avLst/>
          </a:prstGeom>
          <a:noFill/>
          <a:ln>
            <a:noFill/>
          </a:ln>
        </p:spPr>
      </p:pic>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0012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13" name="TextBox 12">
            <a:extLst>
              <a:ext uri="{FF2B5EF4-FFF2-40B4-BE49-F238E27FC236}">
                <a16:creationId xmlns:a16="http://schemas.microsoft.com/office/drawing/2014/main" id="{8B1EFED0-79DF-49E4-A908-5420A8A26614}"/>
              </a:ext>
            </a:extLst>
          </p:cNvPr>
          <p:cNvSpPr txBox="1"/>
          <p:nvPr/>
        </p:nvSpPr>
        <p:spPr>
          <a:xfrm>
            <a:off x="6889274" y="3565988"/>
            <a:ext cx="4745031" cy="113184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rPr>
              <a:t>Una </a:t>
            </a:r>
            <a:r>
              <a:rPr kumimoji="0" lang="en-US" sz="2400" b="1" i="0" u="none" strike="noStrike" kern="0" cap="none" spc="0" normalizeH="0" baseline="0" noProof="0" dirty="0" err="1">
                <a:ln>
                  <a:noFill/>
                </a:ln>
                <a:solidFill>
                  <a:srgbClr val="EE3840"/>
                </a:solidFill>
                <a:effectLst>
                  <a:outerShdw blurRad="38100" dist="38100" dir="2700000" algn="tl">
                    <a:srgbClr val="000000">
                      <a:alpha val="43137"/>
                    </a:srgbClr>
                  </a:outerShdw>
                </a:effectLst>
                <a:uLnTx/>
                <a:uFillTx/>
                <a:latin typeface="Arial"/>
                <a:cs typeface="Arial"/>
                <a:sym typeface="Arial"/>
              </a:rPr>
              <a:t>tabla</a:t>
            </a:r>
            <a:r>
              <a:rPr kumimoji="0" lang="en-US" sz="24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rPr>
              <a:t> Excel </a:t>
            </a:r>
            <a:r>
              <a:rPr kumimoji="0" lang="en-US" sz="2400" b="1" i="0" u="none" strike="noStrike" kern="0" cap="none" spc="0" normalizeH="0" baseline="0" noProof="0" dirty="0" err="1">
                <a:ln>
                  <a:noFill/>
                </a:ln>
                <a:solidFill>
                  <a:srgbClr val="EE3840"/>
                </a:solidFill>
                <a:effectLst>
                  <a:outerShdw blurRad="38100" dist="38100" dir="2700000" algn="tl">
                    <a:srgbClr val="000000">
                      <a:alpha val="43137"/>
                    </a:srgbClr>
                  </a:outerShdw>
                </a:effectLst>
                <a:uLnTx/>
                <a:uFillTx/>
                <a:latin typeface="Arial"/>
                <a:cs typeface="Arial"/>
                <a:sym typeface="Arial"/>
              </a:rPr>
              <a:t>lista</a:t>
            </a:r>
            <a:r>
              <a:rPr kumimoji="0" lang="en-US" sz="24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rPr>
              <a:t> para </a:t>
            </a:r>
            <a:r>
              <a:rPr kumimoji="0" lang="en-US" sz="2400" b="1" i="0" u="none" strike="noStrike" kern="0" cap="none" spc="0" normalizeH="0" baseline="0" noProof="0" dirty="0" err="1">
                <a:ln>
                  <a:noFill/>
                </a:ln>
                <a:solidFill>
                  <a:srgbClr val="EE3840"/>
                </a:solidFill>
                <a:effectLst>
                  <a:outerShdw blurRad="38100" dist="38100" dir="2700000" algn="tl">
                    <a:srgbClr val="000000">
                      <a:alpha val="43137"/>
                    </a:srgbClr>
                  </a:outerShdw>
                </a:effectLst>
                <a:uLnTx/>
                <a:uFillTx/>
                <a:latin typeface="Arial"/>
                <a:cs typeface="Arial"/>
                <a:sym typeface="Arial"/>
              </a:rPr>
              <a:t>procesar</a:t>
            </a:r>
            <a:endParaRPr kumimoji="0" lang="en-US" sz="18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09826" y="2279112"/>
            <a:ext cx="10770257" cy="15360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s-ES" sz="2400" b="1" dirty="0">
                <a:solidFill>
                  <a:srgbClr val="0D0D0D"/>
                </a:solidFill>
              </a:rPr>
              <a:t>Bases de datos de OVT y Eurostat </a:t>
            </a:r>
          </a:p>
          <a:p>
            <a:pPr>
              <a:lnSpc>
                <a:spcPct val="150000"/>
              </a:lnSpc>
            </a:pPr>
            <a:r>
              <a:rPr lang="en-US" sz="1600" dirty="0">
                <a:effectLst/>
                <a:latin typeface="Arial" panose="020B0604020202020204" pitchFamily="34" charset="0"/>
                <a:ea typeface="Arial Rounded"/>
                <a:cs typeface="Arial" panose="020B0604020202020204" pitchFamily="34" charset="0"/>
              </a:rPr>
              <a:t>La base de </a:t>
            </a:r>
            <a:r>
              <a:rPr lang="en-US" sz="1600" dirty="0" err="1">
                <a:effectLst/>
                <a:latin typeface="Arial" panose="020B0604020202020204" pitchFamily="34" charset="0"/>
                <a:ea typeface="Arial Rounded"/>
                <a:cs typeface="Arial" panose="020B0604020202020204" pitchFamily="34" charset="0"/>
              </a:rPr>
              <a:t>datos</a:t>
            </a:r>
            <a:r>
              <a:rPr lang="en-US" sz="1600" dirty="0">
                <a:effectLst/>
                <a:latin typeface="Arial" panose="020B0604020202020204" pitchFamily="34" charset="0"/>
                <a:ea typeface="Arial Rounded"/>
                <a:cs typeface="Arial" panose="020B0604020202020204" pitchFamily="34" charset="0"/>
              </a:rPr>
              <a:t> de Eurostat es </a:t>
            </a:r>
            <a:r>
              <a:rPr lang="en-US" sz="1600" dirty="0" err="1">
                <a:effectLst/>
                <a:latin typeface="Arial" panose="020B0604020202020204" pitchFamily="34" charset="0"/>
                <a:ea typeface="Arial Rounded"/>
                <a:cs typeface="Arial" panose="020B0604020202020204" pitchFamily="34" charset="0"/>
              </a:rPr>
              <a:t>mucho</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más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amplia</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incluye</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más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información</a:t>
            </a:r>
            <a:r>
              <a:rPr lang="en-US" sz="1600" dirty="0">
                <a:latin typeface="Arial" panose="020B0604020202020204" pitchFamily="34" charset="0"/>
                <a:ea typeface="Arial Rounded"/>
                <a:cs typeface="Arial" panose="020B0604020202020204" pitchFamily="34" charset="0"/>
              </a:rPr>
              <a:t>, no solo </a:t>
            </a:r>
            <a:r>
              <a:rPr lang="en-US" sz="1600" dirty="0" err="1">
                <a:latin typeface="Arial" panose="020B0604020202020204" pitchFamily="34" charset="0"/>
                <a:ea typeface="Arial Rounded"/>
                <a:cs typeface="Arial" panose="020B0604020202020204" pitchFamily="34" charset="0"/>
              </a:rPr>
              <a:t>sobre</a:t>
            </a:r>
            <a:r>
              <a:rPr lang="en-US" sz="1600" dirty="0">
                <a:latin typeface="Arial" panose="020B0604020202020204" pitchFamily="34" charset="0"/>
                <a:ea typeface="Arial Rounded"/>
                <a:cs typeface="Arial" panose="020B0604020202020204" pitchFamily="34" charset="0"/>
              </a:rPr>
              <a:t> turismo</a:t>
            </a:r>
            <a:r>
              <a:rPr lang="en-US" sz="1600" dirty="0">
                <a:effectLst/>
                <a:latin typeface="Arial" panose="020B0604020202020204" pitchFamily="34" charset="0"/>
                <a:ea typeface="Arial Rounded"/>
                <a:cs typeface="Arial" panose="020B0604020202020204" pitchFamily="34" charset="0"/>
              </a:rPr>
              <a:t>. Sus </a:t>
            </a:r>
            <a:r>
              <a:rPr lang="en-US" sz="1600" dirty="0" err="1">
                <a:effectLst/>
                <a:latin typeface="Arial" panose="020B0604020202020204" pitchFamily="34" charset="0"/>
                <a:ea typeface="Arial Rounded"/>
                <a:cs typeface="Arial" panose="020B0604020202020204" pitchFamily="34" charset="0"/>
              </a:rPr>
              <a:t>datos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podrían</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cruzarse</a:t>
            </a:r>
            <a:r>
              <a:rPr lang="en-US" sz="1600" dirty="0">
                <a:effectLst/>
                <a:latin typeface="Arial" panose="020B0604020202020204" pitchFamily="34" charset="0"/>
                <a:ea typeface="Arial Rounded"/>
                <a:cs typeface="Arial" panose="020B0604020202020204" pitchFamily="34" charset="0"/>
              </a:rPr>
              <a:t> y </a:t>
            </a:r>
            <a:r>
              <a:rPr lang="en-US" sz="1600" dirty="0" err="1">
                <a:effectLst/>
                <a:latin typeface="Arial" panose="020B0604020202020204" pitchFamily="34" charset="0"/>
                <a:ea typeface="Arial Rounded"/>
                <a:cs typeface="Arial" panose="020B0604020202020204" pitchFamily="34" charset="0"/>
              </a:rPr>
              <a:t>analizarse</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globalmente</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Puedes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buscar</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datos</a:t>
            </a:r>
            <a:r>
              <a:rPr lang="en-US" sz="1600" dirty="0">
                <a:effectLst/>
                <a:latin typeface="Arial" panose="020B0604020202020204" pitchFamily="34" charset="0"/>
                <a:ea typeface="Arial Rounded"/>
                <a:cs typeface="Arial" panose="020B0604020202020204" pitchFamily="34" charset="0"/>
              </a:rPr>
              <a:t> por </a:t>
            </a:r>
            <a:r>
              <a:rPr lang="en-US" sz="1600" dirty="0" err="1">
                <a:effectLst/>
                <a:latin typeface="Arial" panose="020B0604020202020204" pitchFamily="34" charset="0"/>
                <a:ea typeface="Arial Rounded"/>
                <a:cs typeface="Arial" panose="020B0604020202020204" pitchFamily="34" charset="0"/>
              </a:rPr>
              <a:t>temas</a:t>
            </a:r>
            <a:r>
              <a:rPr lang="en-US" sz="1600" dirty="0">
                <a:effectLst/>
                <a:latin typeface="Arial" panose="020B0604020202020204" pitchFamily="34" charset="0"/>
                <a:ea typeface="Arial Rounded"/>
                <a:cs typeface="Arial" panose="020B0604020202020204" pitchFamily="34" charset="0"/>
              </a:rPr>
              <a:t> y </a:t>
            </a:r>
            <a:r>
              <a:rPr lang="en-US" sz="1600" dirty="0" err="1">
                <a:effectLst/>
                <a:latin typeface="Arial" panose="020B0604020202020204" pitchFamily="34" charset="0"/>
                <a:ea typeface="Arial Rounded"/>
                <a:cs typeface="Arial" panose="020B0604020202020204" pitchFamily="34" charset="0"/>
              </a:rPr>
              <a:t>períodos</a:t>
            </a:r>
            <a:r>
              <a:rPr lang="en-US" sz="1600" dirty="0">
                <a:effectLst/>
                <a:latin typeface="Arial" panose="020B0604020202020204" pitchFamily="34" charset="0"/>
                <a:ea typeface="Arial Rounded"/>
                <a:cs typeface="Arial" panose="020B0604020202020204" pitchFamily="34" charset="0"/>
              </a:rPr>
              <a:t> de </a:t>
            </a:r>
            <a:r>
              <a:rPr lang="en-US" sz="1600" dirty="0" err="1">
                <a:effectLst/>
                <a:latin typeface="Arial" panose="020B0604020202020204" pitchFamily="34" charset="0"/>
                <a:ea typeface="Arial Rounded"/>
                <a:cs typeface="Arial" panose="020B0604020202020204" pitchFamily="34" charset="0"/>
              </a:rPr>
              <a:t>tiempo</a:t>
            </a:r>
            <a:r>
              <a:rPr lang="en-US" sz="1600" dirty="0">
                <a:effectLst/>
                <a:latin typeface="Arial" panose="020B0604020202020204" pitchFamily="34" charset="0"/>
                <a:ea typeface="Arial Rounded"/>
                <a:cs typeface="Arial" panose="020B0604020202020204" pitchFamily="34" charset="0"/>
              </a:rPr>
              <a:t>.</a:t>
            </a:r>
            <a:endParaRPr lang="en-US" sz="2000" b="1" dirty="0">
              <a:solidFill>
                <a:srgbClr val="0D0D0D"/>
              </a:solidFill>
              <a:latin typeface="Arial" panose="020B0604020202020204" pitchFamily="34" charset="0"/>
              <a:cs typeface="Arial" panose="020B0604020202020204" pitchFamily="34" charset="0"/>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pic>
        <p:nvPicPr>
          <p:cNvPr id="10" name="image11.png">
            <a:extLst>
              <a:ext uri="{FF2B5EF4-FFF2-40B4-BE49-F238E27FC236}">
                <a16:creationId xmlns:a16="http://schemas.microsoft.com/office/drawing/2014/main" id="{DF40F643-97D3-4E18-9D43-F0E403559A9B}"/>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5466486" y="3628325"/>
            <a:ext cx="5928345" cy="2661350"/>
          </a:xfrm>
          <a:prstGeom prst="rect">
            <a:avLst/>
          </a:prstGeom>
          <a:ln/>
        </p:spPr>
      </p:pic>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815111"/>
            <a:ext cx="4864171" cy="2157763"/>
          </a:xfrm>
          <a:prstGeom prst="rect">
            <a:avLst/>
          </a:prstGeom>
          <a:noFill/>
          <a:ln>
            <a:noFill/>
          </a:ln>
        </p:spPr>
        <p:txBody>
          <a:bodyPr spcFirstLastPara="1" wrap="square" lIns="45700" tIns="45700" rIns="45700" bIns="45700" anchor="t" anchorCtr="0">
            <a:noAutofit/>
          </a:bodyPr>
          <a:lstStyle/>
          <a:p>
            <a:pPr>
              <a:lnSpc>
                <a:spcPct val="150000"/>
              </a:lnSpc>
            </a:pPr>
            <a:r>
              <a:rPr lang="en-US" sz="1800" dirty="0">
                <a:solidFill>
                  <a:srgbClr val="0D0D0D"/>
                </a:solidFill>
              </a:rPr>
              <a:t>Sin embargo,</a:t>
            </a:r>
            <a:r>
              <a:rPr lang="es-ES" sz="1800" dirty="0">
                <a:solidFill>
                  <a:srgbClr val="0D0D0D"/>
                </a:solidFill>
              </a:rPr>
              <a:t> los patrones de turismo pueden variar en gran medida entre regiones (especialmente en países grandes</a:t>
            </a:r>
            <a:r>
              <a:rPr lang="en-US" sz="1800" dirty="0">
                <a:solidFill>
                  <a:srgbClr val="0D0D0D"/>
                </a:solidFill>
              </a:rPr>
              <a:t>). </a:t>
            </a:r>
            <a:r>
              <a:rPr lang="en-US" sz="1800" dirty="0">
                <a:effectLst/>
                <a:latin typeface="Arial Rounded"/>
                <a:ea typeface="Arial Rounded"/>
                <a:cs typeface="Arial Rounded"/>
              </a:rPr>
              <a:t>Por tanto, </a:t>
            </a:r>
            <a:r>
              <a:rPr lang="en-US" sz="1800" dirty="0" err="1">
                <a:effectLst/>
                <a:latin typeface="Arial Rounded"/>
                <a:ea typeface="Arial Rounded"/>
                <a:cs typeface="Arial Rounded"/>
              </a:rPr>
              <a:t>puede</a:t>
            </a:r>
            <a:r>
              <a:rPr lang="en-US" sz="1800" dirty="0">
                <a:effectLst/>
                <a:latin typeface="Arial Rounded"/>
                <a:ea typeface="Arial Rounded"/>
                <a:cs typeface="Arial Rounded"/>
              </a:rPr>
              <a:t> que </a:t>
            </a:r>
            <a:r>
              <a:rPr lang="en-US" sz="1800" dirty="0" err="1">
                <a:effectLst/>
                <a:latin typeface="Arial Rounded"/>
                <a:ea typeface="Arial Rounded"/>
                <a:cs typeface="Arial Rounded"/>
              </a:rPr>
              <a:t>quieras</a:t>
            </a:r>
            <a:r>
              <a:rPr lang="en-US" sz="1800" dirty="0">
                <a:effectLst/>
                <a:latin typeface="Arial Rounded"/>
                <a:ea typeface="Arial Rounded"/>
                <a:cs typeface="Arial Rounded"/>
              </a:rPr>
              <a:t> </a:t>
            </a:r>
            <a:r>
              <a:rPr lang="en-US" sz="1800" dirty="0" err="1">
                <a:effectLst/>
                <a:latin typeface="Arial Rounded"/>
                <a:ea typeface="Arial Rounded"/>
                <a:cs typeface="Arial Rounded"/>
              </a:rPr>
              <a:t>refinar</a:t>
            </a:r>
            <a:r>
              <a:rPr lang="en-US" sz="1800" dirty="0">
                <a:effectLst/>
                <a:latin typeface="Arial Rounded"/>
                <a:ea typeface="Arial Rounded"/>
                <a:cs typeface="Arial Rounded"/>
              </a:rPr>
              <a:t> (y </a:t>
            </a:r>
            <a:r>
              <a:rPr lang="en-US" sz="1800" dirty="0" err="1">
                <a:effectLst/>
                <a:latin typeface="Arial Rounded"/>
                <a:ea typeface="Arial Rounded"/>
                <a:cs typeface="Arial Rounded"/>
              </a:rPr>
              <a:t>redefinir</a:t>
            </a:r>
            <a:r>
              <a:rPr lang="en-US" sz="1800" dirty="0">
                <a:effectLst/>
                <a:latin typeface="Arial Rounded"/>
                <a:ea typeface="Arial Rounded"/>
                <a:cs typeface="Arial Rounded"/>
              </a:rPr>
              <a:t>) </a:t>
            </a:r>
            <a:r>
              <a:rPr lang="en-US" sz="1800" dirty="0" err="1">
                <a:effectLst/>
                <a:latin typeface="Arial Rounded"/>
                <a:ea typeface="Arial Rounded"/>
                <a:cs typeface="Arial Rounded"/>
              </a:rPr>
              <a:t>tu</a:t>
            </a:r>
            <a:r>
              <a:rPr lang="en-US" sz="1800" dirty="0">
                <a:effectLst/>
                <a:latin typeface="Arial Rounded"/>
                <a:ea typeface="Arial Rounded"/>
                <a:cs typeface="Arial Rounded"/>
              </a:rPr>
              <a:t> </a:t>
            </a:r>
            <a:r>
              <a:rPr lang="en-US" sz="1800" dirty="0" err="1">
                <a:effectLst/>
                <a:latin typeface="Arial Rounded"/>
                <a:ea typeface="Arial Rounded"/>
                <a:cs typeface="Arial Rounded"/>
              </a:rPr>
              <a:t>investigación</a:t>
            </a:r>
            <a:r>
              <a:rPr lang="en-US" sz="1800" dirty="0">
                <a:effectLst/>
                <a:latin typeface="Arial Rounded"/>
                <a:ea typeface="Arial Rounded"/>
                <a:cs typeface="Arial Rounded"/>
              </a:rPr>
              <a:t>.</a:t>
            </a:r>
            <a:endParaRPr lang="en-US" sz="1800" dirty="0">
              <a:solidFill>
                <a:srgbClr val="0D0D0D"/>
              </a:solidFill>
            </a:endParaRPr>
          </a:p>
        </p:txBody>
      </p:sp>
    </p:spTree>
    <p:extLst>
      <p:ext uri="{BB962C8B-B14F-4D97-AF65-F5344CB8AC3E}">
        <p14:creationId xmlns:p14="http://schemas.microsoft.com/office/powerpoint/2010/main" val="2059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279112"/>
            <a:ext cx="10770257" cy="15360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s-ES" sz="2400" b="1" dirty="0">
                <a:solidFill>
                  <a:srgbClr val="0D0D0D"/>
                </a:solidFill>
              </a:rPr>
              <a:t>Bases de datos de OVT y Eurostat </a:t>
            </a:r>
          </a:p>
          <a:p>
            <a:pPr>
              <a:lnSpc>
                <a:spcPct val="150000"/>
              </a:lnSpc>
            </a:pPr>
            <a:r>
              <a:rPr lang="en-US" sz="1600" dirty="0">
                <a:effectLst/>
                <a:latin typeface="Arial" panose="020B0604020202020204" pitchFamily="34" charset="0"/>
                <a:ea typeface="Arial Rounded"/>
                <a:cs typeface="Arial" panose="020B0604020202020204" pitchFamily="34" charset="0"/>
              </a:rPr>
              <a:t>La base de </a:t>
            </a:r>
            <a:r>
              <a:rPr lang="en-US" sz="1600" dirty="0" err="1">
                <a:effectLst/>
                <a:latin typeface="Arial" panose="020B0604020202020204" pitchFamily="34" charset="0"/>
                <a:ea typeface="Arial Rounded"/>
                <a:cs typeface="Arial" panose="020B0604020202020204" pitchFamily="34" charset="0"/>
              </a:rPr>
              <a:t>datos</a:t>
            </a:r>
            <a:r>
              <a:rPr lang="en-US" sz="1600" dirty="0">
                <a:effectLst/>
                <a:latin typeface="Arial" panose="020B0604020202020204" pitchFamily="34" charset="0"/>
                <a:ea typeface="Arial Rounded"/>
                <a:cs typeface="Arial" panose="020B0604020202020204" pitchFamily="34" charset="0"/>
              </a:rPr>
              <a:t> de Eurostat es </a:t>
            </a:r>
            <a:r>
              <a:rPr lang="en-US" sz="1600" dirty="0" err="1">
                <a:effectLst/>
                <a:latin typeface="Arial" panose="020B0604020202020204" pitchFamily="34" charset="0"/>
                <a:ea typeface="Arial Rounded"/>
                <a:cs typeface="Arial" panose="020B0604020202020204" pitchFamily="34" charset="0"/>
              </a:rPr>
              <a:t>mucho</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más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amplia</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incluye</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más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información</a:t>
            </a:r>
            <a:r>
              <a:rPr lang="en-US" sz="1600" dirty="0">
                <a:latin typeface="Arial" panose="020B0604020202020204" pitchFamily="34" charset="0"/>
                <a:ea typeface="Arial Rounded"/>
                <a:cs typeface="Arial" panose="020B0604020202020204" pitchFamily="34" charset="0"/>
              </a:rPr>
              <a:t>, no solo </a:t>
            </a:r>
            <a:r>
              <a:rPr lang="en-US" sz="1600" dirty="0" err="1">
                <a:latin typeface="Arial" panose="020B0604020202020204" pitchFamily="34" charset="0"/>
                <a:ea typeface="Arial Rounded"/>
                <a:cs typeface="Arial" panose="020B0604020202020204" pitchFamily="34" charset="0"/>
              </a:rPr>
              <a:t>sobre</a:t>
            </a:r>
            <a:r>
              <a:rPr lang="en-US" sz="1600" dirty="0">
                <a:latin typeface="Arial" panose="020B0604020202020204" pitchFamily="34" charset="0"/>
                <a:ea typeface="Arial Rounded"/>
                <a:cs typeface="Arial" panose="020B0604020202020204" pitchFamily="34" charset="0"/>
              </a:rPr>
              <a:t> turismo</a:t>
            </a:r>
            <a:r>
              <a:rPr lang="en-US" sz="1600" dirty="0">
                <a:effectLst/>
                <a:latin typeface="Arial" panose="020B0604020202020204" pitchFamily="34" charset="0"/>
                <a:ea typeface="Arial Rounded"/>
                <a:cs typeface="Arial" panose="020B0604020202020204" pitchFamily="34" charset="0"/>
              </a:rPr>
              <a:t>. Sus </a:t>
            </a:r>
            <a:r>
              <a:rPr lang="en-US" sz="1600" dirty="0" err="1">
                <a:effectLst/>
                <a:latin typeface="Arial" panose="020B0604020202020204" pitchFamily="34" charset="0"/>
                <a:ea typeface="Arial Rounded"/>
                <a:cs typeface="Arial" panose="020B0604020202020204" pitchFamily="34" charset="0"/>
              </a:rPr>
              <a:t>datos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podrían</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cruzarse</a:t>
            </a:r>
            <a:r>
              <a:rPr lang="en-US" sz="1600" dirty="0">
                <a:effectLst/>
                <a:latin typeface="Arial" panose="020B0604020202020204" pitchFamily="34" charset="0"/>
                <a:ea typeface="Arial Rounded"/>
                <a:cs typeface="Arial" panose="020B0604020202020204" pitchFamily="34" charset="0"/>
              </a:rPr>
              <a:t> y </a:t>
            </a:r>
            <a:r>
              <a:rPr lang="en-US" sz="1600" dirty="0" err="1">
                <a:effectLst/>
                <a:latin typeface="Arial" panose="020B0604020202020204" pitchFamily="34" charset="0"/>
                <a:ea typeface="Arial Rounded"/>
                <a:cs typeface="Arial" panose="020B0604020202020204" pitchFamily="34" charset="0"/>
              </a:rPr>
              <a:t>analizarse</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globalmente</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Puedes</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buscar</a:t>
            </a:r>
            <a:r>
              <a:rPr lang="en-US" sz="1600" dirty="0">
                <a:effectLst/>
                <a:latin typeface="Arial" panose="020B0604020202020204" pitchFamily="34" charset="0"/>
                <a:ea typeface="Arial Rounded"/>
                <a:cs typeface="Arial" panose="020B0604020202020204" pitchFamily="34" charset="0"/>
              </a:rPr>
              <a:t> </a:t>
            </a:r>
            <a:r>
              <a:rPr lang="en-US" sz="1600" dirty="0" err="1">
                <a:effectLst/>
                <a:latin typeface="Arial" panose="020B0604020202020204" pitchFamily="34" charset="0"/>
                <a:ea typeface="Arial Rounded"/>
                <a:cs typeface="Arial" panose="020B0604020202020204" pitchFamily="34" charset="0"/>
              </a:rPr>
              <a:t>datos</a:t>
            </a:r>
            <a:r>
              <a:rPr lang="en-US" sz="1600" dirty="0">
                <a:effectLst/>
                <a:latin typeface="Arial" panose="020B0604020202020204" pitchFamily="34" charset="0"/>
                <a:ea typeface="Arial Rounded"/>
                <a:cs typeface="Arial" panose="020B0604020202020204" pitchFamily="34" charset="0"/>
              </a:rPr>
              <a:t> por </a:t>
            </a:r>
            <a:r>
              <a:rPr lang="en-US" sz="1600" dirty="0" err="1">
                <a:effectLst/>
                <a:latin typeface="Arial" panose="020B0604020202020204" pitchFamily="34" charset="0"/>
                <a:ea typeface="Arial Rounded"/>
                <a:cs typeface="Arial" panose="020B0604020202020204" pitchFamily="34" charset="0"/>
              </a:rPr>
              <a:t>temas</a:t>
            </a:r>
            <a:r>
              <a:rPr lang="en-US" sz="1600" dirty="0">
                <a:effectLst/>
                <a:latin typeface="Arial" panose="020B0604020202020204" pitchFamily="34" charset="0"/>
                <a:ea typeface="Arial Rounded"/>
                <a:cs typeface="Arial" panose="020B0604020202020204" pitchFamily="34" charset="0"/>
              </a:rPr>
              <a:t> y </a:t>
            </a:r>
            <a:r>
              <a:rPr lang="en-US" sz="1600" dirty="0" err="1">
                <a:effectLst/>
                <a:latin typeface="Arial" panose="020B0604020202020204" pitchFamily="34" charset="0"/>
                <a:ea typeface="Arial Rounded"/>
                <a:cs typeface="Arial" panose="020B0604020202020204" pitchFamily="34" charset="0"/>
              </a:rPr>
              <a:t>períodos</a:t>
            </a:r>
            <a:r>
              <a:rPr lang="en-US" sz="1600" dirty="0">
                <a:effectLst/>
                <a:latin typeface="Arial" panose="020B0604020202020204" pitchFamily="34" charset="0"/>
                <a:ea typeface="Arial Rounded"/>
                <a:cs typeface="Arial" panose="020B0604020202020204" pitchFamily="34" charset="0"/>
              </a:rPr>
              <a:t> de </a:t>
            </a:r>
            <a:r>
              <a:rPr lang="en-US" sz="1600" dirty="0" err="1">
                <a:effectLst/>
                <a:latin typeface="Arial" panose="020B0604020202020204" pitchFamily="34" charset="0"/>
                <a:ea typeface="Arial Rounded"/>
                <a:cs typeface="Arial" panose="020B0604020202020204" pitchFamily="34" charset="0"/>
              </a:rPr>
              <a:t>tiempo</a:t>
            </a:r>
            <a:r>
              <a:rPr lang="en-US" sz="1600" dirty="0">
                <a:effectLst/>
                <a:latin typeface="Arial" panose="020B0604020202020204" pitchFamily="34" charset="0"/>
                <a:ea typeface="Arial Rounded"/>
                <a:cs typeface="Arial" panose="020B0604020202020204" pitchFamily="34" charset="0"/>
              </a:rPr>
              <a:t>.</a:t>
            </a:r>
            <a:endParaRPr lang="en-US" sz="2000" b="1" dirty="0">
              <a:solidFill>
                <a:srgbClr val="0D0D0D"/>
              </a:solidFill>
              <a:latin typeface="Arial" panose="020B0604020202020204" pitchFamily="34" charset="0"/>
              <a:cs typeface="Arial" panose="020B0604020202020204" pitchFamily="34" charset="0"/>
            </a:endParaRPr>
          </a:p>
        </p:txBody>
      </p:sp>
      <p:sp>
        <p:nvSpPr>
          <p:cNvPr id="2" name="Google Shape;55;g53637bb0de_1_2">
            <a:extLst>
              <a:ext uri="{FF2B5EF4-FFF2-40B4-BE49-F238E27FC236}">
                <a16:creationId xmlns:a16="http://schemas.microsoft.com/office/drawing/2014/main" id="{355A7BBA-9583-485E-851F-A643289A3B40}"/>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4" name="Google Shape;178;g99f1de2ff6_0_75">
            <a:extLst>
              <a:ext uri="{FF2B5EF4-FFF2-40B4-BE49-F238E27FC236}">
                <a16:creationId xmlns:a16="http://schemas.microsoft.com/office/drawing/2014/main" id="{5EFE6423-C889-4314-B891-38486CB41E27}"/>
              </a:ext>
            </a:extLst>
          </p:cNvPr>
          <p:cNvSpPr txBox="1"/>
          <p:nvPr/>
        </p:nvSpPr>
        <p:spPr>
          <a:xfrm>
            <a:off x="624574" y="3679730"/>
            <a:ext cx="6225491" cy="2428526"/>
          </a:xfrm>
          <a:prstGeom prst="rect">
            <a:avLst/>
          </a:prstGeom>
          <a:noFill/>
          <a:ln>
            <a:noFill/>
          </a:ln>
        </p:spPr>
        <p:txBody>
          <a:bodyPr spcFirstLastPara="1" wrap="square" lIns="45700" tIns="45700" rIns="45700" bIns="45700" anchor="t" anchorCtr="0">
            <a:noAutofit/>
          </a:bodyPr>
          <a:lstStyle/>
          <a:p>
            <a:pPr>
              <a:lnSpc>
                <a:spcPct val="150000"/>
              </a:lnSpc>
            </a:pPr>
            <a:r>
              <a:rPr lang="en-US" sz="1800" dirty="0">
                <a:solidFill>
                  <a:srgbClr val="0D0D0D"/>
                </a:solidFill>
              </a:rPr>
              <a:t>Sin embargo,</a:t>
            </a:r>
            <a:r>
              <a:rPr lang="es-ES" sz="1800" dirty="0">
                <a:solidFill>
                  <a:srgbClr val="0D0D0D"/>
                </a:solidFill>
              </a:rPr>
              <a:t> los patrones de turismo pueden variar en gran medida entre regiones (especialmente en países grandes</a:t>
            </a:r>
            <a:r>
              <a:rPr lang="en-US" sz="1800" dirty="0">
                <a:solidFill>
                  <a:srgbClr val="0D0D0D"/>
                </a:solidFill>
              </a:rPr>
              <a:t>). </a:t>
            </a:r>
            <a:r>
              <a:rPr lang="en-US" sz="1800" dirty="0">
                <a:effectLst/>
                <a:latin typeface="Arial Rounded"/>
                <a:ea typeface="Arial Rounded"/>
                <a:cs typeface="Arial Rounded"/>
              </a:rPr>
              <a:t>Por tanto, </a:t>
            </a:r>
            <a:r>
              <a:rPr lang="en-US" sz="1800" dirty="0" err="1">
                <a:effectLst/>
                <a:latin typeface="Arial Rounded"/>
                <a:ea typeface="Arial Rounded"/>
                <a:cs typeface="Arial Rounded"/>
              </a:rPr>
              <a:t>puede</a:t>
            </a:r>
            <a:r>
              <a:rPr lang="en-US" sz="1800" dirty="0">
                <a:effectLst/>
                <a:latin typeface="Arial Rounded"/>
                <a:ea typeface="Arial Rounded"/>
                <a:cs typeface="Arial Rounded"/>
              </a:rPr>
              <a:t> que </a:t>
            </a:r>
            <a:r>
              <a:rPr lang="en-US" sz="1800" dirty="0" err="1">
                <a:effectLst/>
                <a:latin typeface="Arial Rounded"/>
                <a:ea typeface="Arial Rounded"/>
                <a:cs typeface="Arial Rounded"/>
              </a:rPr>
              <a:t>quieras</a:t>
            </a:r>
            <a:r>
              <a:rPr lang="en-US" sz="1800" dirty="0">
                <a:effectLst/>
                <a:latin typeface="Arial Rounded"/>
                <a:ea typeface="Arial Rounded"/>
                <a:cs typeface="Arial Rounded"/>
              </a:rPr>
              <a:t> </a:t>
            </a:r>
            <a:r>
              <a:rPr lang="en-US" sz="1800" dirty="0" err="1">
                <a:effectLst/>
                <a:latin typeface="Arial Rounded"/>
                <a:ea typeface="Arial Rounded"/>
                <a:cs typeface="Arial Rounded"/>
              </a:rPr>
              <a:t>refinar</a:t>
            </a:r>
            <a:r>
              <a:rPr lang="en-US" sz="1800" dirty="0">
                <a:effectLst/>
                <a:latin typeface="Arial Rounded"/>
                <a:ea typeface="Arial Rounded"/>
                <a:cs typeface="Arial Rounded"/>
              </a:rPr>
              <a:t> (y </a:t>
            </a:r>
            <a:r>
              <a:rPr lang="en-US" sz="1800" dirty="0" err="1">
                <a:effectLst/>
                <a:latin typeface="Arial Rounded"/>
                <a:ea typeface="Arial Rounded"/>
                <a:cs typeface="Arial Rounded"/>
              </a:rPr>
              <a:t>redefinir</a:t>
            </a:r>
            <a:r>
              <a:rPr lang="en-US" sz="1800" dirty="0">
                <a:effectLst/>
                <a:latin typeface="Arial Rounded"/>
                <a:ea typeface="Arial Rounded"/>
                <a:cs typeface="Arial Rounded"/>
              </a:rPr>
              <a:t>) </a:t>
            </a:r>
            <a:r>
              <a:rPr lang="en-US" sz="1800" dirty="0" err="1">
                <a:effectLst/>
                <a:latin typeface="Arial Rounded"/>
                <a:ea typeface="Arial Rounded"/>
                <a:cs typeface="Arial Rounded"/>
              </a:rPr>
              <a:t>tu</a:t>
            </a:r>
            <a:r>
              <a:rPr lang="en-US" sz="1800" dirty="0">
                <a:effectLst/>
                <a:latin typeface="Arial Rounded"/>
                <a:ea typeface="Arial Rounded"/>
                <a:cs typeface="Arial Rounded"/>
              </a:rPr>
              <a:t> </a:t>
            </a:r>
            <a:r>
              <a:rPr lang="en-US" sz="1800" dirty="0" err="1">
                <a:effectLst/>
                <a:latin typeface="Arial Rounded"/>
                <a:ea typeface="Arial Rounded"/>
                <a:cs typeface="Arial Rounded"/>
              </a:rPr>
              <a:t>investigación</a:t>
            </a:r>
            <a:r>
              <a:rPr lang="en-US" sz="1800" dirty="0">
                <a:effectLst/>
                <a:latin typeface="Arial Rounded"/>
                <a:ea typeface="Arial Rounded"/>
                <a:cs typeface="Arial Rounded"/>
              </a:rPr>
              <a:t>.</a:t>
            </a:r>
            <a:endParaRPr lang="en-US" sz="1800" dirty="0">
              <a:solidFill>
                <a:srgbClr val="0D0D0D"/>
              </a:solidFill>
            </a:endParaRPr>
          </a:p>
          <a:p>
            <a:pPr>
              <a:lnSpc>
                <a:spcPct val="150000"/>
              </a:lnSpc>
            </a:pPr>
            <a:r>
              <a:rPr lang="en-US" sz="1800" dirty="0">
                <a:effectLst/>
                <a:latin typeface="Arial Rounded"/>
                <a:ea typeface="Arial Rounded"/>
                <a:cs typeface="Arial Rounded"/>
              </a:rPr>
              <a:t>Lo que </a:t>
            </a:r>
            <a:r>
              <a:rPr lang="en-US" sz="1800" dirty="0" err="1">
                <a:effectLst/>
                <a:latin typeface="Arial Rounded"/>
                <a:ea typeface="Arial Rounded"/>
                <a:cs typeface="Arial Rounded"/>
              </a:rPr>
              <a:t>necesitas</a:t>
            </a:r>
            <a:r>
              <a:rPr lang="en-US" sz="1800" dirty="0">
                <a:effectLst/>
                <a:latin typeface="Arial Rounded"/>
                <a:ea typeface="Arial Rounded"/>
                <a:cs typeface="Arial Rounded"/>
              </a:rPr>
              <a:t> es la </a:t>
            </a:r>
            <a:r>
              <a:rPr lang="en-US" sz="1800" dirty="0" err="1">
                <a:effectLst/>
                <a:latin typeface="Arial Rounded"/>
                <a:ea typeface="Arial Rounded"/>
                <a:cs typeface="Arial Rounded"/>
              </a:rPr>
              <a:t>sección</a:t>
            </a:r>
            <a:r>
              <a:rPr lang="en-US" sz="1800" dirty="0">
                <a:effectLst/>
                <a:latin typeface="Arial Rounded"/>
                <a:ea typeface="Arial Rounded"/>
                <a:cs typeface="Arial Rounded"/>
              </a:rPr>
              <a:t>  </a:t>
            </a:r>
            <a:r>
              <a:rPr lang="en-US" sz="1800" i="1" dirty="0">
                <a:effectLst/>
                <a:latin typeface="Arial Rounded"/>
                <a:ea typeface="Arial Rounded"/>
                <a:cs typeface="Arial Rounded"/>
              </a:rPr>
              <a:t>general and regional statistics (</a:t>
            </a:r>
            <a:r>
              <a:rPr lang="en-US" sz="1800" i="1" dirty="0" err="1">
                <a:effectLst/>
                <a:latin typeface="Arial Rounded"/>
                <a:ea typeface="Arial Rounded"/>
                <a:cs typeface="Arial Rounded"/>
              </a:rPr>
              <a:t>estadísticas</a:t>
            </a:r>
            <a:r>
              <a:rPr lang="en-US" sz="1800" i="1" dirty="0">
                <a:effectLst/>
                <a:latin typeface="Arial Rounded"/>
                <a:ea typeface="Arial Rounded"/>
                <a:cs typeface="Arial Rounded"/>
              </a:rPr>
              <a:t> </a:t>
            </a:r>
            <a:r>
              <a:rPr lang="en-US" sz="1800" i="1" dirty="0" err="1">
                <a:effectLst/>
                <a:latin typeface="Arial Rounded"/>
                <a:ea typeface="Arial Rounded"/>
                <a:cs typeface="Arial Rounded"/>
              </a:rPr>
              <a:t>generales</a:t>
            </a:r>
            <a:r>
              <a:rPr lang="en-US" sz="1800" i="1" dirty="0">
                <a:effectLst/>
                <a:latin typeface="Arial Rounded"/>
                <a:ea typeface="Arial Rounded"/>
                <a:cs typeface="Arial Rounded"/>
              </a:rPr>
              <a:t> y </a:t>
            </a:r>
            <a:r>
              <a:rPr lang="en-US" sz="1800" i="1" dirty="0" err="1">
                <a:effectLst/>
                <a:latin typeface="Arial Rounded"/>
                <a:ea typeface="Arial Rounded"/>
                <a:cs typeface="Arial Rounded"/>
              </a:rPr>
              <a:t>regionales</a:t>
            </a:r>
            <a:r>
              <a:rPr lang="en-US" sz="1800" i="1" dirty="0">
                <a:effectLst/>
                <a:latin typeface="Arial Rounded"/>
                <a:ea typeface="Arial Rounded"/>
                <a:cs typeface="Arial Rounded"/>
              </a:rPr>
              <a:t>)</a:t>
            </a:r>
            <a:endParaRPr lang="en-US" sz="1800" dirty="0">
              <a:solidFill>
                <a:srgbClr val="0D0D0D"/>
              </a:solidFill>
            </a:endParaRPr>
          </a:p>
        </p:txBody>
      </p:sp>
      <p:sp>
        <p:nvSpPr>
          <p:cNvPr id="6" name="Rectangle 4">
            <a:extLst>
              <a:ext uri="{FF2B5EF4-FFF2-40B4-BE49-F238E27FC236}">
                <a16:creationId xmlns:a16="http://schemas.microsoft.com/office/drawing/2014/main" id="{769E367A-8755-439E-8D7B-7B35114E8B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 name="Picture 10">
            <a:extLst>
              <a:ext uri="{FF2B5EF4-FFF2-40B4-BE49-F238E27FC236}">
                <a16:creationId xmlns:a16="http://schemas.microsoft.com/office/drawing/2014/main" id="{39799F75-0CF6-4479-B056-9AF026997C11}"/>
              </a:ext>
            </a:extLst>
          </p:cNvPr>
          <p:cNvPicPr>
            <a:picLocks noChangeAspect="1"/>
          </p:cNvPicPr>
          <p:nvPr/>
        </p:nvPicPr>
        <p:blipFill rotWithShape="1">
          <a:blip r:embed="rId6"/>
          <a:srcRect t="76916" r="35424"/>
          <a:stretch/>
        </p:blipFill>
        <p:spPr>
          <a:xfrm>
            <a:off x="6850065" y="3957876"/>
            <a:ext cx="4544766" cy="1872234"/>
          </a:xfrm>
          <a:prstGeom prst="rect">
            <a:avLst/>
          </a:prstGeom>
        </p:spPr>
      </p:pic>
    </p:spTree>
    <p:extLst>
      <p:ext uri="{BB962C8B-B14F-4D97-AF65-F5344CB8AC3E}">
        <p14:creationId xmlns:p14="http://schemas.microsoft.com/office/powerpoint/2010/main" val="24438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85" name="Google Shape;185;p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86" name="Google Shape;186;p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88" name="Google Shape;188;p3"/>
          <p:cNvSpPr txBox="1"/>
          <p:nvPr/>
        </p:nvSpPr>
        <p:spPr>
          <a:xfrm>
            <a:off x="705600" y="2319988"/>
            <a:ext cx="10780800" cy="3261000"/>
          </a:xfrm>
          <a:prstGeom prst="rect">
            <a:avLst/>
          </a:prstGeom>
          <a:noFill/>
          <a:ln>
            <a:noFill/>
          </a:ln>
        </p:spPr>
        <p:txBody>
          <a:bodyPr spcFirstLastPara="1" wrap="square" lIns="45700" tIns="45700" rIns="45700" bIns="45700" anchor="t" anchorCtr="0">
            <a:noAutofit/>
          </a:bodyPr>
          <a:lstStyle/>
          <a:p>
            <a:pPr marL="0" marR="0" lvl="0" indent="80962" algn="l" rtl="0">
              <a:lnSpc>
                <a:spcPct val="150000"/>
              </a:lnSpc>
              <a:spcBef>
                <a:spcPts val="0"/>
              </a:spcBef>
              <a:spcAft>
                <a:spcPts val="0"/>
              </a:spcAft>
              <a:buClr>
                <a:srgbClr val="000000"/>
              </a:buClr>
              <a:buSzPts val="2600"/>
              <a:buFont typeface="Arial Rounded"/>
              <a:buNone/>
            </a:pP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Unidad 2: </a:t>
            </a:r>
            <a:r>
              <a:rPr lang="en-US" sz="26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Metodologías</a:t>
            </a: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para la </a:t>
            </a:r>
            <a:r>
              <a:rPr lang="en-US" sz="26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recopilación</a:t>
            </a: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y </a:t>
            </a:r>
            <a:r>
              <a:rPr lang="en-US" sz="26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elaboración</a:t>
            </a: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de </a:t>
            </a:r>
            <a:r>
              <a:rPr lang="en-US" sz="26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datos</a:t>
            </a:r>
            <a:endParaRPr dirty="0">
              <a:latin typeface="Arial" panose="020B0604020202020204" pitchFamily="34" charset="0"/>
              <a:cs typeface="Arial" panose="020B0604020202020204" pitchFamily="34" charset="0"/>
            </a:endParaRPr>
          </a:p>
          <a:p>
            <a:pPr marL="0" marR="0" lvl="0" indent="80962" algn="l" rtl="0">
              <a:lnSpc>
                <a:spcPct val="150000"/>
              </a:lnSpc>
              <a:spcBef>
                <a:spcPts val="0"/>
              </a:spcBef>
              <a:spcAft>
                <a:spcPts val="0"/>
              </a:spcAft>
              <a:buClr>
                <a:srgbClr val="000000"/>
              </a:buClr>
              <a:buSzPts val="1800"/>
              <a:buFont typeface="Arial Rounded"/>
              <a:buNone/>
            </a:pPr>
            <a:endParaRPr sz="1800" b="0" i="0" u="none" strike="noStrike" cap="none" dirty="0">
              <a:solidFill>
                <a:srgbClr val="000000"/>
              </a:solidFill>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dirty="0" err="1"/>
              <a:t>Recopilación</a:t>
            </a:r>
            <a:r>
              <a:rPr lang="en-US" sz="2000" dirty="0"/>
              <a:t> de </a:t>
            </a:r>
            <a:r>
              <a:rPr lang="en-US" sz="2000" dirty="0" err="1"/>
              <a:t>datos</a:t>
            </a:r>
            <a:r>
              <a:rPr lang="en-US" sz="2000" i="0" u="none" strike="noStrike" cap="none" dirty="0"/>
              <a:t>: </a:t>
            </a:r>
            <a:r>
              <a:rPr lang="en-US" sz="2000" i="0" u="none" strike="noStrike" cap="none" dirty="0" err="1"/>
              <a:t>muestreo</a:t>
            </a:r>
            <a:r>
              <a:rPr lang="en-US" sz="2000" i="0" u="none" strike="noStrike" cap="none" dirty="0"/>
              <a:t> y </a:t>
            </a:r>
            <a:r>
              <a:rPr lang="en-US" sz="2000" i="0" u="none" strike="noStrike" cap="none" dirty="0" err="1"/>
              <a:t>muestra</a:t>
            </a:r>
            <a:r>
              <a:rPr lang="en-US" sz="2000" i="0" u="none" strike="noStrike" cap="none" dirty="0"/>
              <a:t> de </a:t>
            </a:r>
            <a:r>
              <a:rPr lang="en-US" sz="2000" i="0" u="none" strike="noStrike" cap="none" dirty="0" err="1"/>
              <a:t>tamaño</a:t>
            </a:r>
            <a:r>
              <a:rPr lang="en-US" sz="2000" i="0" u="none" strike="noStrike" cap="none" dirty="0"/>
              <a:t>, </a:t>
            </a:r>
            <a:r>
              <a:rPr lang="en-US" sz="2000" i="0" u="none" strike="noStrike" cap="none" dirty="0" err="1"/>
              <a:t>datos</a:t>
            </a:r>
            <a:r>
              <a:rPr lang="en-US" sz="2000" i="0" u="none" strike="noStrike" cap="none" dirty="0"/>
              <a:t> </a:t>
            </a:r>
            <a:r>
              <a:rPr lang="en-US" sz="2000" i="0" u="none" strike="noStrike" cap="none" dirty="0" err="1"/>
              <a:t>oficiales</a:t>
            </a:r>
            <a:r>
              <a:rPr lang="en-US" sz="2000" i="0" u="none" strike="noStrike" cap="none" dirty="0"/>
              <a:t>, redes </a:t>
            </a:r>
            <a:r>
              <a:rPr lang="en-US" sz="2000" i="0" u="none" strike="noStrike" cap="none" dirty="0" err="1"/>
              <a:t>sociales</a:t>
            </a:r>
            <a:r>
              <a:rPr lang="en-US" sz="2000" i="0" u="none" strike="noStrike" cap="none" dirty="0"/>
              <a:t>. </a:t>
            </a:r>
            <a:endParaRPr sz="2000" i="0" u="none" strike="noStrike" cap="none" dirty="0">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s-ES" sz="2000" b="0" i="0" u="none" strike="noStrike" cap="none" dirty="0">
                <a:latin typeface="Arial"/>
                <a:ea typeface="Arial"/>
                <a:cs typeface="Arial"/>
                <a:sym typeface="Arial"/>
              </a:rPr>
              <a:t>Creación de la encuesta</a:t>
            </a:r>
            <a:endParaRPr sz="2000" b="0" i="0" u="none" strike="noStrike" cap="none" dirty="0">
              <a:latin typeface="Raleway Thin"/>
              <a:ea typeface="Raleway Thin"/>
              <a:cs typeface="Raleway Thin"/>
              <a:sym typeface="Raleway Thin"/>
            </a:endParaRPr>
          </a:p>
          <a:p>
            <a:pPr marL="330199" marR="0" lvl="0" indent="-330199" algn="l" rtl="0">
              <a:lnSpc>
                <a:spcPct val="200000"/>
              </a:lnSpc>
              <a:spcBef>
                <a:spcPts val="0"/>
              </a:spcBef>
              <a:spcAft>
                <a:spcPts val="0"/>
              </a:spcAft>
              <a:buSzPts val="2000"/>
              <a:buFont typeface="Arial"/>
              <a:buChar char="✦"/>
            </a:pPr>
            <a:r>
              <a:rPr lang="en-US" sz="2000" b="0" i="0" u="none" strike="noStrike" cap="none" dirty="0" err="1">
                <a:latin typeface="Arial"/>
                <a:ea typeface="Arial"/>
                <a:cs typeface="Arial"/>
                <a:sym typeface="Arial"/>
              </a:rPr>
              <a:t>Métodos</a:t>
            </a:r>
            <a:r>
              <a:rPr lang="en-US" sz="2000" b="0" i="0" u="none" strike="noStrike" cap="none" dirty="0">
                <a:latin typeface="Arial"/>
                <a:ea typeface="Arial"/>
                <a:cs typeface="Arial"/>
                <a:sym typeface="Arial"/>
              </a:rPr>
              <a:t> para el </a:t>
            </a:r>
            <a:r>
              <a:rPr lang="en-US" sz="2000" b="0" i="0" u="none" strike="noStrike" cap="none" dirty="0" err="1">
                <a:latin typeface="Arial"/>
                <a:ea typeface="Arial"/>
                <a:cs typeface="Arial"/>
                <a:sym typeface="Arial"/>
              </a:rPr>
              <a:t>análisis</a:t>
            </a:r>
            <a:r>
              <a:rPr lang="en-US" sz="2000" b="0" i="0" u="none" strike="noStrike" cap="none" dirty="0">
                <a:latin typeface="Arial"/>
                <a:ea typeface="Arial"/>
                <a:cs typeface="Arial"/>
                <a:sym typeface="Arial"/>
              </a:rPr>
              <a:t> y la </a:t>
            </a:r>
            <a:r>
              <a:rPr lang="en-US" sz="2000" b="0" i="0" u="none" strike="noStrike" cap="none" dirty="0" err="1">
                <a:latin typeface="Arial"/>
                <a:ea typeface="Arial"/>
                <a:cs typeface="Arial"/>
                <a:sym typeface="Arial"/>
              </a:rPr>
              <a:t>visualización</a:t>
            </a:r>
            <a:r>
              <a:rPr lang="en-US" sz="2000" b="0" i="0" u="none" strike="noStrike" cap="none" dirty="0">
                <a:latin typeface="Arial"/>
                <a:ea typeface="Arial"/>
                <a:cs typeface="Arial"/>
                <a:sym typeface="Arial"/>
              </a:rPr>
              <a:t> de </a:t>
            </a:r>
            <a:r>
              <a:rPr lang="en-US" sz="2000" b="0" i="0" u="none" strike="noStrike" cap="none" dirty="0" err="1">
                <a:latin typeface="Arial"/>
                <a:ea typeface="Arial"/>
                <a:cs typeface="Arial"/>
                <a:sym typeface="Arial"/>
              </a:rPr>
              <a:t>datos</a:t>
            </a:r>
            <a:endParaRPr sz="2000" b="0" i="0" u="none" strike="noStrike" cap="none" dirty="0">
              <a:latin typeface="Raleway Thin"/>
              <a:ea typeface="Raleway Thin"/>
              <a:cs typeface="Raleway Thin"/>
              <a:sym typeface="Raleway Thin"/>
            </a:endParaRPr>
          </a:p>
        </p:txBody>
      </p:sp>
      <p:sp>
        <p:nvSpPr>
          <p:cNvPr id="2" name="Google Shape;273;g99f1de2ff6_0_142">
            <a:extLst>
              <a:ext uri="{FF2B5EF4-FFF2-40B4-BE49-F238E27FC236}">
                <a16:creationId xmlns:a16="http://schemas.microsoft.com/office/drawing/2014/main" id="{4F67CF49-B3C9-4547-B8F3-BA77C5389037}"/>
              </a:ext>
            </a:extLst>
          </p:cNvPr>
          <p:cNvSpPr txBox="1"/>
          <p:nvPr/>
        </p:nvSpPr>
        <p:spPr>
          <a:xfrm>
            <a:off x="4070555" y="489645"/>
            <a:ext cx="7624589"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99f1de2ff6_0_9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94" name="Google Shape;194;g99f1de2ff6_0_9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95" name="Google Shape;195;g99f1de2ff6_0_9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97" name="Google Shape;197;g99f1de2ff6_0_95"/>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80962" algn="l" rtl="0">
              <a:lnSpc>
                <a:spcPct val="150000"/>
              </a:lnSpc>
              <a:spcBef>
                <a:spcPts val="0"/>
              </a:spcBef>
              <a:spcAft>
                <a:spcPts val="0"/>
              </a:spcAft>
              <a:buClr>
                <a:srgbClr val="000000"/>
              </a:buClr>
              <a:buSzPts val="2600"/>
              <a:buFont typeface="Arial Rounded"/>
              <a:buNone/>
            </a:pPr>
            <a:r>
              <a:rPr lang="es-E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Unidad 2: Metodologías para la recopilación y elaboración de datos</a:t>
            </a:r>
            <a:endParaRPr lang="es-ES" sz="2800" dirty="0">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Antes de </a:t>
            </a:r>
            <a:r>
              <a:rPr lang="en-US" sz="2400" b="1" dirty="0" err="1">
                <a:latin typeface="Arial" panose="020B0604020202020204" pitchFamily="34" charset="0"/>
                <a:ea typeface="Arial Rounded"/>
                <a:cs typeface="Arial" panose="020B0604020202020204" pitchFamily="34" charset="0"/>
                <a:sym typeface="Arial Rounded"/>
              </a:rPr>
              <a:t>cualquier</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investigación</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responde</a:t>
            </a:r>
            <a:r>
              <a:rPr lang="en-US" sz="2400" b="1" dirty="0">
                <a:latin typeface="Arial" panose="020B0604020202020204" pitchFamily="34" charset="0"/>
                <a:ea typeface="Arial Rounded"/>
                <a:cs typeface="Arial" panose="020B0604020202020204" pitchFamily="34" charset="0"/>
                <a:sym typeface="Arial Rounded"/>
              </a:rPr>
              <a:t> a las 5 W y la H:</a:t>
            </a:r>
            <a:endParaRPr lang="en-US" sz="1900" b="1" dirty="0">
              <a:latin typeface="Arial" panose="020B0604020202020204" pitchFamily="34" charset="0"/>
              <a:cs typeface="Arial" panose="020B0604020202020204" pitchFamily="34" charset="0"/>
            </a:endParaRPr>
          </a:p>
          <a:p>
            <a:pPr marL="914400" marR="0" lvl="0" indent="-342900" algn="l" rtl="0">
              <a:lnSpc>
                <a:spcPct val="150000"/>
              </a:lnSpc>
              <a:spcBef>
                <a:spcPts val="0"/>
              </a:spcBef>
              <a:spcAft>
                <a:spcPts val="0"/>
              </a:spcAft>
              <a:buSzPts val="1800"/>
              <a:buChar char="➔"/>
            </a:pPr>
            <a:r>
              <a:rPr lang="en-US" sz="1800" b="1" i="1" dirty="0"/>
              <a:t>Who/</a:t>
            </a:r>
            <a:r>
              <a:rPr lang="en-US" sz="1800" b="1" i="1" dirty="0" err="1"/>
              <a:t>Quién</a:t>
            </a:r>
            <a:r>
              <a:rPr lang="en-US" sz="1800" i="1" dirty="0"/>
              <a:t>:</a:t>
            </a:r>
            <a:r>
              <a:rPr lang="en-US" sz="1800" dirty="0"/>
              <a:t> Población de </a:t>
            </a:r>
            <a:r>
              <a:rPr lang="en-US" sz="1800" dirty="0" err="1"/>
              <a:t>referencia</a:t>
            </a:r>
            <a:r>
              <a:rPr lang="en-US" sz="1800" dirty="0"/>
              <a:t> (</a:t>
            </a:r>
            <a:r>
              <a:rPr lang="en-US" sz="1800" dirty="0" err="1"/>
              <a:t>muestreo</a:t>
            </a:r>
            <a:r>
              <a:rPr lang="en-US" sz="1800" dirty="0"/>
              <a:t>)</a:t>
            </a:r>
            <a:endParaRPr sz="1800" dirty="0"/>
          </a:p>
          <a:p>
            <a:pPr marL="914400" indent="-342900">
              <a:lnSpc>
                <a:spcPct val="150000"/>
              </a:lnSpc>
              <a:buSzPts val="1800"/>
              <a:buFont typeface="Arial"/>
              <a:buChar char="➔"/>
            </a:pPr>
            <a:r>
              <a:rPr lang="en-US" sz="1800" b="1" i="1" dirty="0"/>
              <a:t>What/</a:t>
            </a:r>
            <a:r>
              <a:rPr lang="en-US" sz="1800" b="1" i="1" dirty="0" err="1"/>
              <a:t>Qué</a:t>
            </a:r>
            <a:r>
              <a:rPr lang="en-US" sz="1800" i="1" dirty="0"/>
              <a:t>:</a:t>
            </a:r>
            <a:r>
              <a:rPr lang="en-US" sz="1800" b="1" i="1" dirty="0"/>
              <a:t> </a:t>
            </a:r>
            <a:r>
              <a:rPr lang="en-US" sz="1800" dirty="0"/>
              <a:t>Area/</a:t>
            </a:r>
            <a:r>
              <a:rPr lang="en-US" sz="1800" dirty="0" err="1"/>
              <a:t>Tema</a:t>
            </a:r>
            <a:r>
              <a:rPr lang="en-US" sz="1800" dirty="0"/>
              <a:t> a </a:t>
            </a:r>
            <a:r>
              <a:rPr lang="en-US" sz="1800" dirty="0" err="1"/>
              <a:t>investigar</a:t>
            </a:r>
            <a:r>
              <a:rPr lang="en-US" sz="1800" dirty="0"/>
              <a:t>, </a:t>
            </a:r>
            <a:r>
              <a:rPr lang="en-US" sz="1800" dirty="0" err="1"/>
              <a:t>características</a:t>
            </a:r>
            <a:r>
              <a:rPr lang="en-US" sz="1800" dirty="0"/>
              <a:t> de </a:t>
            </a:r>
            <a:r>
              <a:rPr lang="en-US" sz="1800" dirty="0" err="1"/>
              <a:t>interés</a:t>
            </a:r>
            <a:endParaRPr lang="en-US" sz="1800" dirty="0"/>
          </a:p>
          <a:p>
            <a:pPr marL="914400" marR="0" lvl="0" indent="-342900" algn="l" rtl="0">
              <a:lnSpc>
                <a:spcPct val="150000"/>
              </a:lnSpc>
              <a:spcBef>
                <a:spcPts val="0"/>
              </a:spcBef>
              <a:spcAft>
                <a:spcPts val="0"/>
              </a:spcAft>
              <a:buSzPts val="1800"/>
              <a:buChar char="➔"/>
            </a:pPr>
            <a:r>
              <a:rPr lang="en-US" sz="1800" b="1" i="1" dirty="0"/>
              <a:t>When/</a:t>
            </a:r>
            <a:r>
              <a:rPr lang="en-US" sz="1800" b="1" i="1" dirty="0" err="1"/>
              <a:t>Cuándo</a:t>
            </a:r>
            <a:r>
              <a:rPr lang="en-US" sz="1800" i="1" dirty="0"/>
              <a:t>: </a:t>
            </a:r>
            <a:r>
              <a:rPr lang="en-US" sz="1800" i="1" dirty="0" err="1"/>
              <a:t>período</a:t>
            </a:r>
            <a:r>
              <a:rPr lang="en-US" sz="1800" i="1" dirty="0"/>
              <a:t> de </a:t>
            </a:r>
            <a:r>
              <a:rPr lang="en-US" sz="1800" i="1" dirty="0" err="1"/>
              <a:t>tiempo</a:t>
            </a:r>
            <a:r>
              <a:rPr lang="en-US" sz="1800" i="1" dirty="0"/>
              <a:t> </a:t>
            </a:r>
            <a:r>
              <a:rPr lang="en-US" sz="1800" dirty="0"/>
              <a:t>de </a:t>
            </a:r>
            <a:r>
              <a:rPr lang="en-US" sz="1800" dirty="0" err="1"/>
              <a:t>interés</a:t>
            </a:r>
            <a:endParaRPr lang="en-US" sz="1800" dirty="0"/>
          </a:p>
          <a:p>
            <a:pPr marL="914400" marR="0" lvl="0" indent="-342900" algn="l" rtl="0">
              <a:lnSpc>
                <a:spcPct val="150000"/>
              </a:lnSpc>
              <a:spcBef>
                <a:spcPts val="0"/>
              </a:spcBef>
              <a:spcAft>
                <a:spcPts val="0"/>
              </a:spcAft>
              <a:buSzPts val="1800"/>
              <a:buChar char="➔"/>
            </a:pPr>
            <a:r>
              <a:rPr lang="en-US" sz="1800" b="1" i="1" dirty="0"/>
              <a:t>Where/</a:t>
            </a:r>
            <a:r>
              <a:rPr lang="en-US" sz="1800" b="1" i="1" dirty="0" err="1"/>
              <a:t>Dónde</a:t>
            </a:r>
            <a:r>
              <a:rPr lang="en-US" sz="1800" b="1" i="1" dirty="0"/>
              <a:t>?</a:t>
            </a:r>
            <a:endParaRPr sz="1800" b="1" i="1" dirty="0"/>
          </a:p>
          <a:p>
            <a:pPr marL="914400" marR="0" lvl="0" indent="-342900" algn="l" rtl="0">
              <a:lnSpc>
                <a:spcPct val="150000"/>
              </a:lnSpc>
              <a:spcBef>
                <a:spcPts val="0"/>
              </a:spcBef>
              <a:spcAft>
                <a:spcPts val="0"/>
              </a:spcAft>
              <a:buSzPts val="1800"/>
              <a:buChar char="➔"/>
            </a:pPr>
            <a:r>
              <a:rPr lang="en-US" sz="1800" b="1" i="1" dirty="0"/>
              <a:t>Why/Por </a:t>
            </a:r>
            <a:r>
              <a:rPr lang="en-US" sz="1800" b="1" i="1" dirty="0" err="1"/>
              <a:t>qué</a:t>
            </a:r>
            <a:r>
              <a:rPr lang="en-US" sz="1800" b="1" i="1" dirty="0"/>
              <a:t>?</a:t>
            </a:r>
            <a:r>
              <a:rPr lang="en-US" sz="1800" dirty="0"/>
              <a:t>: </a:t>
            </a:r>
            <a:r>
              <a:rPr lang="en-US" sz="1800" dirty="0" err="1"/>
              <a:t>Propósito</a:t>
            </a:r>
            <a:endParaRPr sz="1800" dirty="0"/>
          </a:p>
          <a:p>
            <a:pPr marL="914400" marR="0" lvl="0" indent="-342900" algn="l" rtl="0">
              <a:lnSpc>
                <a:spcPct val="150000"/>
              </a:lnSpc>
              <a:spcBef>
                <a:spcPts val="0"/>
              </a:spcBef>
              <a:spcAft>
                <a:spcPts val="0"/>
              </a:spcAft>
              <a:buSzPts val="1800"/>
              <a:buChar char="➔"/>
            </a:pPr>
            <a:r>
              <a:rPr lang="en-US" sz="1800" b="1" i="1" dirty="0"/>
              <a:t>How/</a:t>
            </a:r>
            <a:r>
              <a:rPr lang="en-US" sz="1800" b="1" i="1" dirty="0" err="1"/>
              <a:t>Cómo</a:t>
            </a:r>
            <a:r>
              <a:rPr lang="en-US" sz="1800" b="1" i="1" dirty="0"/>
              <a:t>? </a:t>
            </a:r>
            <a:r>
              <a:rPr lang="en-US" sz="1800" dirty="0" err="1"/>
              <a:t>Técnicas</a:t>
            </a:r>
            <a:r>
              <a:rPr lang="en-US" sz="1800" dirty="0"/>
              <a:t> de </a:t>
            </a:r>
            <a:r>
              <a:rPr lang="en-US" sz="1800" dirty="0" err="1"/>
              <a:t>recopilación</a:t>
            </a:r>
            <a:r>
              <a:rPr lang="en-US" sz="1800" dirty="0"/>
              <a:t> de </a:t>
            </a:r>
            <a:r>
              <a:rPr lang="en-US" sz="1800" dirty="0" err="1"/>
              <a:t>datos</a:t>
            </a:r>
            <a:endParaRPr sz="2100" dirty="0"/>
          </a:p>
        </p:txBody>
      </p:sp>
      <p:sp>
        <p:nvSpPr>
          <p:cNvPr id="3" name="Google Shape;273;g99f1de2ff6_0_142">
            <a:extLst>
              <a:ext uri="{FF2B5EF4-FFF2-40B4-BE49-F238E27FC236}">
                <a16:creationId xmlns:a16="http://schemas.microsoft.com/office/drawing/2014/main" id="{D33D6788-5787-4464-8300-67D3A7FC7D04}"/>
              </a:ext>
            </a:extLst>
          </p:cNvPr>
          <p:cNvSpPr txBox="1"/>
          <p:nvPr/>
        </p:nvSpPr>
        <p:spPr>
          <a:xfrm>
            <a:off x="3964008" y="438150"/>
            <a:ext cx="7934305"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4" name="Google Shape;44;p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45" name="Google Shape;45;p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46" name="Google Shape;46;p2"/>
          <p:cNvSpPr txBox="1"/>
          <p:nvPr/>
        </p:nvSpPr>
        <p:spPr>
          <a:xfrm>
            <a:off x="5665787" y="661987"/>
            <a:ext cx="5855852" cy="7694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4400"/>
              <a:buFont typeface="Arial Rounded"/>
              <a:buNone/>
            </a:pPr>
            <a:r>
              <a:rPr lang="en-US" sz="4400" b="1" i="0" u="none" strike="noStrike" cap="none" dirty="0" err="1">
                <a:solidFill>
                  <a:srgbClr val="000000"/>
                </a:solidFill>
                <a:effectLst>
                  <a:outerShdw blurRad="38100" dist="38100" dir="2700000" algn="tl">
                    <a:srgbClr val="000000">
                      <a:alpha val="43137"/>
                    </a:srgbClr>
                  </a:outerShdw>
                </a:effectLst>
                <a:latin typeface="+mj-lt"/>
                <a:ea typeface="Arial Rounded"/>
                <a:cs typeface="Arial Rounded"/>
                <a:sym typeface="Arial Rounded"/>
              </a:rPr>
              <a:t>Objetivos</a:t>
            </a:r>
            <a:r>
              <a:rPr lang="en-US" sz="4400" b="1" i="0" u="none" strike="noStrike" cap="none" dirty="0">
                <a:solidFill>
                  <a:srgbClr val="000000"/>
                </a:solidFill>
                <a:effectLst>
                  <a:outerShdw blurRad="38100" dist="38100" dir="2700000" algn="tl">
                    <a:srgbClr val="000000">
                      <a:alpha val="43137"/>
                    </a:srgbClr>
                  </a:outerShdw>
                </a:effectLst>
                <a:latin typeface="+mj-lt"/>
                <a:ea typeface="Arial Rounded"/>
                <a:cs typeface="Arial Rounded"/>
                <a:sym typeface="Arial Rounded"/>
              </a:rPr>
              <a:t> y </a:t>
            </a:r>
            <a:r>
              <a:rPr lang="en-US" sz="4400" b="1" i="0" u="none" strike="noStrike" cap="none" dirty="0" err="1">
                <a:solidFill>
                  <a:srgbClr val="000000"/>
                </a:solidFill>
                <a:effectLst>
                  <a:outerShdw blurRad="38100" dist="38100" dir="2700000" algn="tl">
                    <a:srgbClr val="000000">
                      <a:alpha val="43137"/>
                    </a:srgbClr>
                  </a:outerShdw>
                </a:effectLst>
                <a:latin typeface="+mj-lt"/>
                <a:ea typeface="Arial Rounded"/>
                <a:cs typeface="Arial Rounded"/>
                <a:sym typeface="Arial Rounded"/>
              </a:rPr>
              <a:t>metas</a:t>
            </a:r>
            <a:endParaRPr dirty="0">
              <a:effectLst>
                <a:outerShdw blurRad="38100" dist="38100" dir="2700000" algn="tl">
                  <a:srgbClr val="000000">
                    <a:alpha val="43137"/>
                  </a:srgbClr>
                </a:outerShdw>
              </a:effectLst>
              <a:latin typeface="+mj-lt"/>
            </a:endParaRPr>
          </a:p>
        </p:txBody>
      </p:sp>
      <p:sp>
        <p:nvSpPr>
          <p:cNvPr id="47" name="Google Shape;47;p2"/>
          <p:cNvSpPr txBox="1"/>
          <p:nvPr/>
        </p:nvSpPr>
        <p:spPr>
          <a:xfrm>
            <a:off x="546546" y="2106612"/>
            <a:ext cx="11351767" cy="3323946"/>
          </a:xfrm>
          <a:prstGeom prst="rect">
            <a:avLst/>
          </a:prstGeom>
          <a:noFill/>
          <a:ln>
            <a:noFill/>
          </a:ln>
        </p:spPr>
        <p:txBody>
          <a:bodyPr spcFirstLastPara="1" wrap="square" lIns="45700" tIns="45700" rIns="45700" bIns="45700" anchor="t" anchorCtr="0">
            <a:spAutoFit/>
          </a:bodyPr>
          <a:lstStyle/>
          <a:p>
            <a:pPr marL="0" marR="0" lvl="0" indent="80962" algn="l" rtl="0">
              <a:lnSpc>
                <a:spcPct val="150000"/>
              </a:lnSpc>
              <a:spcBef>
                <a:spcPts val="0"/>
              </a:spcBef>
              <a:spcAft>
                <a:spcPts val="0"/>
              </a:spcAft>
              <a:buClr>
                <a:srgbClr val="000000"/>
              </a:buClr>
              <a:buSzPts val="3200"/>
              <a:buFont typeface="Arial Rounded"/>
              <a:buNone/>
            </a:pPr>
            <a:r>
              <a:rPr lang="en-US" sz="3200" b="1" i="0" u="none" strike="noStrike" cap="none" dirty="0">
                <a:solidFill>
                  <a:srgbClr val="000000"/>
                </a:solidFill>
                <a:effectLst>
                  <a:outerShdw blurRad="38100" dist="38100" dir="2700000" algn="tl">
                    <a:srgbClr val="000000">
                      <a:alpha val="43137"/>
                    </a:srgbClr>
                  </a:outerShdw>
                </a:effectLst>
                <a:latin typeface="+mn-lt"/>
                <a:ea typeface="Arial Rounded"/>
                <a:cs typeface="Arial Rounded"/>
                <a:sym typeface="Arial Rounded"/>
              </a:rPr>
              <a:t>Al final de </a:t>
            </a:r>
            <a:r>
              <a:rPr lang="en-US" sz="3200" b="1" i="0" u="none" strike="noStrike" cap="none" dirty="0" err="1">
                <a:solidFill>
                  <a:srgbClr val="000000"/>
                </a:solidFill>
                <a:effectLst>
                  <a:outerShdw blurRad="38100" dist="38100" dir="2700000" algn="tl">
                    <a:srgbClr val="000000">
                      <a:alpha val="43137"/>
                    </a:srgbClr>
                  </a:outerShdw>
                </a:effectLst>
                <a:latin typeface="+mn-lt"/>
                <a:ea typeface="Arial Rounded"/>
                <a:cs typeface="Arial Rounded"/>
                <a:sym typeface="Arial Rounded"/>
              </a:rPr>
              <a:t>este</a:t>
            </a:r>
            <a:r>
              <a:rPr lang="en-US" sz="3200" b="1" i="0" u="none" strike="noStrike" cap="none" dirty="0">
                <a:solidFill>
                  <a:srgbClr val="000000"/>
                </a:solidFill>
                <a:effectLst>
                  <a:outerShdw blurRad="38100" dist="38100" dir="2700000" algn="tl">
                    <a:srgbClr val="000000">
                      <a:alpha val="43137"/>
                    </a:srgbClr>
                  </a:outerShdw>
                </a:effectLst>
                <a:latin typeface="+mn-lt"/>
                <a:ea typeface="Arial Rounded"/>
                <a:cs typeface="Arial Rounded"/>
                <a:sym typeface="Arial Rounded"/>
              </a:rPr>
              <a:t> modulo </a:t>
            </a:r>
            <a:r>
              <a:rPr lang="en-US" sz="3200" b="1" i="0" u="none" strike="noStrike" cap="none" dirty="0" err="1">
                <a:solidFill>
                  <a:srgbClr val="000000"/>
                </a:solidFill>
                <a:effectLst>
                  <a:outerShdw blurRad="38100" dist="38100" dir="2700000" algn="tl">
                    <a:srgbClr val="000000">
                      <a:alpha val="43137"/>
                    </a:srgbClr>
                  </a:outerShdw>
                </a:effectLst>
                <a:latin typeface="+mn-lt"/>
                <a:ea typeface="Arial Rounded"/>
                <a:cs typeface="Arial Rounded"/>
                <a:sym typeface="Arial Rounded"/>
              </a:rPr>
              <a:t>sabrás</a:t>
            </a:r>
            <a:r>
              <a:rPr lang="en-US" sz="3200" b="1" i="0" u="none" strike="noStrike" cap="none" dirty="0">
                <a:solidFill>
                  <a:srgbClr val="000000"/>
                </a:solidFill>
                <a:effectLst>
                  <a:outerShdw blurRad="38100" dist="38100" dir="2700000" algn="tl">
                    <a:srgbClr val="000000">
                      <a:alpha val="43137"/>
                    </a:srgbClr>
                  </a:outerShdw>
                </a:effectLst>
                <a:latin typeface="+mn-lt"/>
                <a:ea typeface="Arial Rounded"/>
                <a:cs typeface="Arial Rounded"/>
                <a:sym typeface="Arial Rounded"/>
              </a:rPr>
              <a:t>:</a:t>
            </a:r>
            <a:endParaRPr dirty="0">
              <a:effectLst>
                <a:outerShdw blurRad="38100" dist="38100" dir="2700000" algn="tl">
                  <a:srgbClr val="000000">
                    <a:alpha val="43137"/>
                  </a:srgbClr>
                </a:outerShdw>
              </a:effectLst>
              <a:latin typeface="+mn-lt"/>
            </a:endParaRPr>
          </a:p>
          <a:p>
            <a:pPr marL="330200" marR="0" lvl="0" indent="-330200" algn="l" rtl="0">
              <a:lnSpc>
                <a:spcPct val="150000"/>
              </a:lnSpc>
              <a:spcBef>
                <a:spcPts val="0"/>
              </a:spcBef>
              <a:spcAft>
                <a:spcPts val="0"/>
              </a:spcAft>
              <a:buClr>
                <a:srgbClr val="000000"/>
              </a:buClr>
              <a:buSzPts val="2700"/>
              <a:buFont typeface="Arial"/>
              <a:buChar char="✦"/>
            </a:pPr>
            <a:r>
              <a:rPr lang="en-US" sz="2700" dirty="0" err="1"/>
              <a:t>Id</a:t>
            </a:r>
            <a:r>
              <a:rPr lang="en-US" sz="2700" b="0" i="0" u="none" strike="noStrike" cap="none" dirty="0" err="1">
                <a:solidFill>
                  <a:srgbClr val="000000"/>
                </a:solidFill>
                <a:latin typeface="Arial"/>
                <a:ea typeface="Arial"/>
                <a:cs typeface="Arial"/>
                <a:sym typeface="Arial"/>
              </a:rPr>
              <a:t>entificar</a:t>
            </a:r>
            <a:r>
              <a:rPr lang="en-US" sz="2700" b="0" i="0" u="none" strike="noStrike" cap="none" dirty="0">
                <a:solidFill>
                  <a:srgbClr val="000000"/>
                </a:solidFill>
                <a:latin typeface="Arial"/>
                <a:ea typeface="Arial"/>
                <a:cs typeface="Arial"/>
                <a:sym typeface="Arial"/>
              </a:rPr>
              <a:t> un Mercado</a:t>
            </a:r>
            <a:endParaRPr dirty="0"/>
          </a:p>
          <a:p>
            <a:pPr marL="330200" marR="0" lvl="0" indent="-330200" algn="l" rtl="0">
              <a:lnSpc>
                <a:spcPct val="150000"/>
              </a:lnSpc>
              <a:spcBef>
                <a:spcPts val="0"/>
              </a:spcBef>
              <a:spcAft>
                <a:spcPts val="0"/>
              </a:spcAft>
              <a:buClr>
                <a:srgbClr val="000000"/>
              </a:buClr>
              <a:buSzPts val="2700"/>
              <a:buFont typeface="Arial"/>
              <a:buChar char="✦"/>
            </a:pPr>
            <a:r>
              <a:rPr lang="es-ES" sz="2700" dirty="0"/>
              <a:t>Sacar una muestra de clientes potenciales</a:t>
            </a:r>
            <a:endParaRPr sz="1800" b="0" i="0" u="none" strike="noStrike" cap="none" dirty="0">
              <a:solidFill>
                <a:srgbClr val="000000"/>
              </a:solidFill>
              <a:latin typeface="Raleway Thin"/>
              <a:ea typeface="Raleway Thin"/>
              <a:cs typeface="Raleway Thin"/>
              <a:sym typeface="Raleway Thin"/>
            </a:endParaRPr>
          </a:p>
          <a:p>
            <a:pPr marL="330200" marR="0" lvl="0" indent="-330200" algn="l" rtl="0">
              <a:lnSpc>
                <a:spcPct val="150000"/>
              </a:lnSpc>
              <a:spcBef>
                <a:spcPts val="0"/>
              </a:spcBef>
              <a:spcAft>
                <a:spcPts val="0"/>
              </a:spcAft>
              <a:buClr>
                <a:srgbClr val="000000"/>
              </a:buClr>
              <a:buSzPts val="2700"/>
              <a:buFont typeface="Arial"/>
              <a:buChar char="✦"/>
            </a:pPr>
            <a:r>
              <a:rPr lang="en-US" sz="2700" b="0" i="0" u="none" strike="noStrike" cap="none" dirty="0" err="1">
                <a:solidFill>
                  <a:srgbClr val="000000"/>
                </a:solidFill>
                <a:latin typeface="Arial"/>
                <a:ea typeface="Arial"/>
                <a:cs typeface="Arial"/>
                <a:sym typeface="Arial"/>
              </a:rPr>
              <a:t>Definir</a:t>
            </a:r>
            <a:r>
              <a:rPr lang="en-US" sz="2700" b="0" i="0" u="none" strike="noStrike" cap="none" dirty="0">
                <a:solidFill>
                  <a:srgbClr val="000000"/>
                </a:solidFill>
                <a:latin typeface="Arial"/>
                <a:ea typeface="Arial"/>
                <a:cs typeface="Arial"/>
                <a:sym typeface="Arial"/>
              </a:rPr>
              <a:t> las </a:t>
            </a:r>
            <a:r>
              <a:rPr lang="en-US" sz="2700" b="0" i="0" u="none" strike="noStrike" cap="none" dirty="0" err="1">
                <a:solidFill>
                  <a:srgbClr val="000000"/>
                </a:solidFill>
                <a:latin typeface="Arial"/>
                <a:ea typeface="Arial"/>
                <a:cs typeface="Arial"/>
                <a:sym typeface="Arial"/>
              </a:rPr>
              <a:t>herramientas</a:t>
            </a:r>
            <a:r>
              <a:rPr lang="en-US" sz="2700" b="0" i="0" u="none" strike="noStrike" cap="none" dirty="0">
                <a:solidFill>
                  <a:srgbClr val="000000"/>
                </a:solidFill>
                <a:latin typeface="Arial"/>
                <a:ea typeface="Arial"/>
                <a:cs typeface="Arial"/>
                <a:sym typeface="Arial"/>
              </a:rPr>
              <a:t> de </a:t>
            </a:r>
            <a:r>
              <a:rPr lang="en-US" sz="2700" b="0" i="0" u="none" strike="noStrike" cap="none" dirty="0" err="1">
                <a:solidFill>
                  <a:srgbClr val="000000"/>
                </a:solidFill>
                <a:latin typeface="Arial"/>
                <a:ea typeface="Arial"/>
                <a:cs typeface="Arial"/>
                <a:sym typeface="Arial"/>
              </a:rPr>
              <a:t>recopilación</a:t>
            </a:r>
            <a:r>
              <a:rPr lang="en-US" sz="2700" b="0" i="0" u="none" strike="noStrike" cap="none" dirty="0">
                <a:solidFill>
                  <a:srgbClr val="000000"/>
                </a:solidFill>
                <a:latin typeface="Arial"/>
                <a:ea typeface="Arial"/>
                <a:cs typeface="Arial"/>
                <a:sym typeface="Arial"/>
              </a:rPr>
              <a:t> de </a:t>
            </a:r>
            <a:r>
              <a:rPr lang="en-US" sz="2700" b="0" i="0" u="none" strike="noStrike" cap="none" dirty="0" err="1">
                <a:solidFill>
                  <a:srgbClr val="000000"/>
                </a:solidFill>
                <a:latin typeface="Arial"/>
                <a:ea typeface="Arial"/>
                <a:cs typeface="Arial"/>
                <a:sym typeface="Arial"/>
              </a:rPr>
              <a:t>datos</a:t>
            </a:r>
            <a:endParaRPr dirty="0"/>
          </a:p>
          <a:p>
            <a:pPr marL="330200" marR="0" lvl="0" indent="-330200" algn="l" rtl="0">
              <a:lnSpc>
                <a:spcPct val="150000"/>
              </a:lnSpc>
              <a:spcBef>
                <a:spcPts val="0"/>
              </a:spcBef>
              <a:spcAft>
                <a:spcPts val="0"/>
              </a:spcAft>
              <a:buClr>
                <a:srgbClr val="000000"/>
              </a:buClr>
              <a:buSzPts val="2700"/>
              <a:buFont typeface="Arial"/>
              <a:buChar char="✦"/>
            </a:pPr>
            <a:r>
              <a:rPr lang="en-US" sz="2700" dirty="0" err="1"/>
              <a:t>Analizar</a:t>
            </a:r>
            <a:r>
              <a:rPr lang="en-US" sz="2700" dirty="0"/>
              <a:t> e </a:t>
            </a:r>
            <a:r>
              <a:rPr lang="es-ES" sz="2700" dirty="0"/>
              <a:t>interpretar</a:t>
            </a:r>
            <a:r>
              <a:rPr lang="en-US" sz="2700" dirty="0"/>
              <a:t> </a:t>
            </a:r>
            <a:r>
              <a:rPr lang="en-US" sz="2700" dirty="0" err="1"/>
              <a:t>datos</a:t>
            </a:r>
            <a:endParaRPr sz="1800" b="0" i="0" u="none" strike="noStrike" cap="none" dirty="0">
              <a:solidFill>
                <a:srgbClr val="FF0000"/>
              </a:solidFill>
              <a:latin typeface="Raleway Thin"/>
              <a:ea typeface="Raleway Thin"/>
              <a:cs typeface="Raleway Thin"/>
              <a:sym typeface="Raleway Th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99f1de2ff6_0_10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03" name="Google Shape;203;g99f1de2ff6_0_10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04" name="Google Shape;204;g99f1de2ff6_0_10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06" name="Google Shape;206;g99f1de2ff6_0_10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 El </a:t>
            </a:r>
            <a:r>
              <a:rPr lang="en-US" sz="2400" b="1" dirty="0" err="1">
                <a:latin typeface="Arial" panose="020B0604020202020204" pitchFamily="34" charset="0"/>
                <a:ea typeface="Arial Rounded"/>
                <a:cs typeface="Arial" panose="020B0604020202020204" pitchFamily="34" charset="0"/>
                <a:sym typeface="Arial Rounded"/>
              </a:rPr>
              <a:t>muestreo</a:t>
            </a:r>
            <a:endParaRPr lang="en-US"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600" dirty="0"/>
              <a:t>A </a:t>
            </a:r>
            <a:r>
              <a:rPr lang="en-US" sz="1600" dirty="0" err="1"/>
              <a:t>veces</a:t>
            </a:r>
            <a:r>
              <a:rPr lang="en-US" sz="1600" dirty="0"/>
              <a:t>, la </a:t>
            </a:r>
            <a:r>
              <a:rPr lang="en-US" sz="1600" dirty="0" err="1"/>
              <a:t>información</a:t>
            </a:r>
            <a:r>
              <a:rPr lang="en-US" sz="1600" dirty="0"/>
              <a:t> que </a:t>
            </a:r>
            <a:r>
              <a:rPr lang="en-US" sz="1600" dirty="0" err="1"/>
              <a:t>necesitamos</a:t>
            </a:r>
            <a:r>
              <a:rPr lang="en-US" sz="1600" dirty="0"/>
              <a:t> no </a:t>
            </a:r>
            <a:r>
              <a:rPr lang="en-US" sz="1600" dirty="0" err="1"/>
              <a:t>está</a:t>
            </a:r>
            <a:r>
              <a:rPr lang="en-US" sz="1600" dirty="0"/>
              <a:t> disponible </a:t>
            </a:r>
            <a:r>
              <a:rPr lang="en-US" sz="1600" dirty="0" err="1"/>
              <a:t>en</a:t>
            </a:r>
            <a:r>
              <a:rPr lang="en-US" sz="1600" dirty="0"/>
              <a:t> los </a:t>
            </a:r>
            <a:r>
              <a:rPr lang="en-US" sz="1600" dirty="0" err="1"/>
              <a:t>datos</a:t>
            </a:r>
            <a:r>
              <a:rPr lang="en-US" sz="1600" dirty="0"/>
              <a:t> del </a:t>
            </a:r>
            <a:r>
              <a:rPr lang="en-US" sz="1600" dirty="0" err="1"/>
              <a:t>censo</a:t>
            </a:r>
            <a:r>
              <a:rPr lang="en-US" sz="1600" dirty="0"/>
              <a:t>. </a:t>
            </a:r>
            <a:r>
              <a:rPr lang="en-US" sz="1600" dirty="0" err="1"/>
              <a:t>Recopliar</a:t>
            </a:r>
            <a:r>
              <a:rPr lang="en-US" sz="1600" dirty="0"/>
              <a:t> </a:t>
            </a:r>
            <a:r>
              <a:rPr lang="en-US" sz="1600" dirty="0" err="1"/>
              <a:t>datos</a:t>
            </a:r>
            <a:r>
              <a:rPr lang="en-US" sz="1600" dirty="0"/>
              <a:t> para un </a:t>
            </a:r>
            <a:r>
              <a:rPr lang="en-US" sz="1600" dirty="0" err="1"/>
              <a:t>censo</a:t>
            </a:r>
            <a:r>
              <a:rPr lang="en-US" sz="1600" dirty="0"/>
              <a:t> </a:t>
            </a:r>
            <a:r>
              <a:rPr lang="en-US" sz="1600" dirty="0" err="1"/>
              <a:t>sería</a:t>
            </a:r>
            <a:r>
              <a:rPr lang="en-US" sz="1600" dirty="0"/>
              <a:t>: </a:t>
            </a:r>
          </a:p>
          <a:p>
            <a:pPr marL="457200" marR="0" lvl="0" indent="-330200" algn="l" rtl="0">
              <a:lnSpc>
                <a:spcPct val="150000"/>
              </a:lnSpc>
              <a:spcBef>
                <a:spcPts val="0"/>
              </a:spcBef>
              <a:spcAft>
                <a:spcPts val="0"/>
              </a:spcAft>
              <a:buSzPts val="1600"/>
              <a:buChar char="●"/>
            </a:pPr>
            <a:r>
              <a:rPr lang="en-US" sz="1600" dirty="0" err="1"/>
              <a:t>Costoso</a:t>
            </a:r>
            <a:endParaRPr sz="1600" dirty="0"/>
          </a:p>
          <a:p>
            <a:pPr marL="457200" marR="0" lvl="0" indent="-330200" algn="l" rtl="0">
              <a:lnSpc>
                <a:spcPct val="150000"/>
              </a:lnSpc>
              <a:spcBef>
                <a:spcPts val="0"/>
              </a:spcBef>
              <a:spcAft>
                <a:spcPts val="0"/>
              </a:spcAft>
              <a:buSzPts val="1600"/>
              <a:buChar char="●"/>
            </a:pPr>
            <a:r>
              <a:rPr lang="es-ES" sz="1600" dirty="0"/>
              <a:t>Requiere mucho tiempo</a:t>
            </a:r>
            <a:endParaRPr sz="1600" dirty="0"/>
          </a:p>
          <a:p>
            <a:pPr marL="457200" marR="0" lvl="0" indent="-330200" algn="l" rtl="0">
              <a:lnSpc>
                <a:spcPct val="150000"/>
              </a:lnSpc>
              <a:spcBef>
                <a:spcPts val="0"/>
              </a:spcBef>
              <a:spcAft>
                <a:spcPts val="0"/>
              </a:spcAft>
              <a:buSzPts val="1600"/>
              <a:buChar char="●"/>
            </a:pPr>
            <a:r>
              <a:rPr lang="es-ES" sz="1600" dirty="0"/>
              <a:t>La calidad de detección está menos controlada o supervisada</a:t>
            </a:r>
            <a:endParaRPr sz="1600" dirty="0"/>
          </a:p>
          <a:p>
            <a:pPr marL="0" marR="0" lvl="0" indent="0" algn="l" rtl="0">
              <a:lnSpc>
                <a:spcPct val="150000"/>
              </a:lnSpc>
              <a:spcBef>
                <a:spcPts val="0"/>
              </a:spcBef>
              <a:spcAft>
                <a:spcPts val="0"/>
              </a:spcAft>
              <a:buNone/>
            </a:pPr>
            <a:r>
              <a:rPr lang="en-US" sz="1800" dirty="0"/>
              <a:t>para personas y </a:t>
            </a:r>
            <a:r>
              <a:rPr lang="en-US" sz="1800" dirty="0" err="1"/>
              <a:t>organizaciones</a:t>
            </a:r>
            <a:r>
              <a:rPr lang="en-US" sz="1800" dirty="0"/>
              <a:t> </a:t>
            </a:r>
            <a:r>
              <a:rPr lang="en-US" sz="1800" dirty="0" err="1"/>
              <a:t>pequeñas</a:t>
            </a:r>
            <a:r>
              <a:rPr lang="en-US" sz="1800" dirty="0"/>
              <a:t>.</a:t>
            </a:r>
            <a:r>
              <a:rPr lang="es-ES" sz="1800" dirty="0"/>
              <a:t> Afortunadamente, el muestreo permite estimar los parámetros, resultados, percepciones de la población sin entrar en detalles de la población. El muestreo consiste en extraer unidades de la población según criterios preestablecidos que ayudan a generalizar los hallazgos.</a:t>
            </a:r>
            <a:r>
              <a:rPr lang="en-US" sz="1800" dirty="0"/>
              <a:t> </a:t>
            </a:r>
            <a:endParaRPr sz="1600" dirty="0"/>
          </a:p>
        </p:txBody>
      </p:sp>
      <p:sp>
        <p:nvSpPr>
          <p:cNvPr id="3" name="Google Shape;273;g99f1de2ff6_0_142">
            <a:extLst>
              <a:ext uri="{FF2B5EF4-FFF2-40B4-BE49-F238E27FC236}">
                <a16:creationId xmlns:a16="http://schemas.microsoft.com/office/drawing/2014/main" id="{35BA4E04-8285-476D-B007-E086CFB2BBAA}"/>
              </a:ext>
            </a:extLst>
          </p:cNvPr>
          <p:cNvSpPr txBox="1"/>
          <p:nvPr/>
        </p:nvSpPr>
        <p:spPr>
          <a:xfrm>
            <a:off x="4089956" y="438150"/>
            <a:ext cx="7580344"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99f1de2ff6_0_1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12" name="Google Shape;212;g99f1de2ff6_0_1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13" name="Google Shape;213;g99f1de2ff6_0_1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15" name="Google Shape;215;g99f1de2ff6_0_164"/>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 El </a:t>
            </a:r>
            <a:r>
              <a:rPr lang="en-US" sz="2400" b="1" dirty="0" err="1">
                <a:latin typeface="Arial" panose="020B0604020202020204" pitchFamily="34" charset="0"/>
                <a:ea typeface="Arial Rounded"/>
                <a:cs typeface="Arial" panose="020B0604020202020204" pitchFamily="34" charset="0"/>
                <a:sym typeface="Arial Rounded"/>
              </a:rPr>
              <a:t>muestreo</a:t>
            </a:r>
            <a:endParaRPr lang="en-US"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800" dirty="0" err="1"/>
              <a:t>Probabilístico</a:t>
            </a:r>
            <a:endParaRPr sz="1800" dirty="0"/>
          </a:p>
          <a:p>
            <a:pPr marL="457200" lvl="0" indent="-342900" algn="l" rtl="0">
              <a:lnSpc>
                <a:spcPct val="115000"/>
              </a:lnSpc>
              <a:spcBef>
                <a:spcPts val="600"/>
              </a:spcBef>
              <a:spcAft>
                <a:spcPts val="0"/>
              </a:spcAft>
              <a:buClr>
                <a:srgbClr val="202122"/>
              </a:buClr>
              <a:buSzPts val="1800"/>
              <a:buChar char="➔"/>
            </a:pPr>
            <a:r>
              <a:rPr lang="es-ES" sz="1800" dirty="0">
                <a:solidFill>
                  <a:srgbClr val="202122"/>
                </a:solidFill>
                <a:highlight>
                  <a:srgbClr val="FFFFFF"/>
                </a:highlight>
              </a:rPr>
              <a:t>Cada elemento tiene una probabilidad diferente a cero de ser muestreado</a:t>
            </a:r>
            <a:r>
              <a:rPr lang="en-US" sz="1800" dirty="0">
                <a:solidFill>
                  <a:srgbClr val="202122"/>
                </a:solidFill>
                <a:highlight>
                  <a:srgbClr val="FFFFFF"/>
                </a:highlight>
              </a:rPr>
              <a:t>;</a:t>
            </a:r>
            <a:endParaRPr sz="1800" dirty="0">
              <a:solidFill>
                <a:srgbClr val="202122"/>
              </a:solidFill>
              <a:highlight>
                <a:srgbClr val="FFFFFF"/>
              </a:highlight>
            </a:endParaRPr>
          </a:p>
          <a:p>
            <a:pPr marL="457200" lvl="0" indent="-342900" algn="l" rtl="0">
              <a:lnSpc>
                <a:spcPct val="115000"/>
              </a:lnSpc>
              <a:spcBef>
                <a:spcPts val="0"/>
              </a:spcBef>
              <a:spcAft>
                <a:spcPts val="0"/>
              </a:spcAft>
              <a:buClr>
                <a:srgbClr val="202122"/>
              </a:buClr>
              <a:buSzPts val="1800"/>
              <a:buChar char="➔"/>
            </a:pPr>
            <a:r>
              <a:rPr lang="es-ES" sz="1800" dirty="0">
                <a:solidFill>
                  <a:srgbClr val="202122"/>
                </a:solidFill>
                <a:highlight>
                  <a:srgbClr val="FFFFFF"/>
                </a:highlight>
              </a:rPr>
              <a:t>Implica una selección aleatoria en algún momento</a:t>
            </a:r>
            <a:r>
              <a:rPr lang="en-US" sz="1800" dirty="0">
                <a:solidFill>
                  <a:srgbClr val="202122"/>
                </a:solidFill>
                <a:highlight>
                  <a:srgbClr val="FFFFFF"/>
                </a:highlight>
              </a:rPr>
              <a:t>;</a:t>
            </a:r>
            <a:endParaRPr sz="1800" dirty="0">
              <a:solidFill>
                <a:srgbClr val="202122"/>
              </a:solidFill>
              <a:highlight>
                <a:srgbClr val="FFFFFF"/>
              </a:highlight>
            </a:endParaRPr>
          </a:p>
          <a:p>
            <a:pPr marL="0" lvl="0" indent="0" algn="l" rtl="0">
              <a:lnSpc>
                <a:spcPct val="115000"/>
              </a:lnSpc>
              <a:spcBef>
                <a:spcPts val="600"/>
              </a:spcBef>
              <a:spcAft>
                <a:spcPts val="0"/>
              </a:spcAft>
              <a:buNone/>
            </a:pPr>
            <a:endParaRPr sz="1800" dirty="0">
              <a:solidFill>
                <a:srgbClr val="202122"/>
              </a:solidFill>
              <a:highlight>
                <a:srgbClr val="FFFFFF"/>
              </a:highlight>
            </a:endParaRPr>
          </a:p>
          <a:p>
            <a:pPr marL="0" lvl="0" indent="0" algn="l" rtl="0">
              <a:lnSpc>
                <a:spcPct val="115000"/>
              </a:lnSpc>
              <a:spcBef>
                <a:spcPts val="600"/>
              </a:spcBef>
              <a:spcAft>
                <a:spcPts val="0"/>
              </a:spcAft>
              <a:buNone/>
            </a:pPr>
            <a:r>
              <a:rPr lang="en-US" sz="1800" dirty="0" err="1">
                <a:solidFill>
                  <a:srgbClr val="202122"/>
                </a:solidFill>
                <a:highlight>
                  <a:srgbClr val="FFFFFF"/>
                </a:highlight>
              </a:rPr>
              <a:t>En</a:t>
            </a:r>
            <a:r>
              <a:rPr lang="en-US" sz="1800" dirty="0">
                <a:solidFill>
                  <a:srgbClr val="202122"/>
                </a:solidFill>
                <a:highlight>
                  <a:srgbClr val="FFFFFF"/>
                </a:highlight>
              </a:rPr>
              <a:t> </a:t>
            </a:r>
            <a:r>
              <a:rPr lang="en-US" sz="1800" dirty="0" err="1">
                <a:solidFill>
                  <a:srgbClr val="202122"/>
                </a:solidFill>
                <a:highlight>
                  <a:srgbClr val="FFFFFF"/>
                </a:highlight>
              </a:rPr>
              <a:t>cualquier</a:t>
            </a:r>
            <a:r>
              <a:rPr lang="en-US" sz="1800" dirty="0">
                <a:solidFill>
                  <a:srgbClr val="202122"/>
                </a:solidFill>
                <a:highlight>
                  <a:srgbClr val="FFFFFF"/>
                </a:highlight>
              </a:rPr>
              <a:t> </a:t>
            </a:r>
            <a:r>
              <a:rPr lang="en-US" sz="1800" dirty="0" err="1">
                <a:solidFill>
                  <a:srgbClr val="202122"/>
                </a:solidFill>
                <a:highlight>
                  <a:srgbClr val="FFFFFF"/>
                </a:highlight>
              </a:rPr>
              <a:t>método</a:t>
            </a:r>
            <a:r>
              <a:rPr lang="en-US" sz="1800" dirty="0">
                <a:solidFill>
                  <a:srgbClr val="202122"/>
                </a:solidFill>
                <a:highlight>
                  <a:srgbClr val="FFFFFF"/>
                </a:highlight>
              </a:rPr>
              <a:t> de </a:t>
            </a:r>
            <a:r>
              <a:rPr lang="en-US" sz="1800" dirty="0" err="1">
                <a:solidFill>
                  <a:srgbClr val="202122"/>
                </a:solidFill>
                <a:highlight>
                  <a:srgbClr val="FFFFFF"/>
                </a:highlight>
              </a:rPr>
              <a:t>muestreo</a:t>
            </a:r>
            <a:r>
              <a:rPr lang="en-US" sz="1800" dirty="0">
                <a:solidFill>
                  <a:srgbClr val="202122"/>
                </a:solidFill>
                <a:highlight>
                  <a:srgbClr val="FFFFFF"/>
                </a:highlight>
              </a:rPr>
              <a:t> </a:t>
            </a:r>
            <a:r>
              <a:rPr lang="en-US" sz="1800" dirty="0" err="1">
                <a:solidFill>
                  <a:srgbClr val="202122"/>
                </a:solidFill>
                <a:highlight>
                  <a:srgbClr val="FFFFFF"/>
                </a:highlight>
              </a:rPr>
              <a:t>probabilístico</a:t>
            </a:r>
            <a:r>
              <a:rPr lang="en-US" sz="1800" dirty="0">
                <a:solidFill>
                  <a:srgbClr val="202122"/>
                </a:solidFill>
                <a:highlight>
                  <a:srgbClr val="FFFFFF"/>
                </a:highlight>
              </a:rPr>
              <a:t>, el punto de </a:t>
            </a:r>
            <a:r>
              <a:rPr lang="en-US" sz="1800" dirty="0" err="1">
                <a:solidFill>
                  <a:srgbClr val="202122"/>
                </a:solidFill>
                <a:highlight>
                  <a:srgbClr val="FFFFFF"/>
                </a:highlight>
              </a:rPr>
              <a:t>partida</a:t>
            </a:r>
            <a:r>
              <a:rPr lang="en-US" sz="1800" dirty="0">
                <a:solidFill>
                  <a:srgbClr val="202122"/>
                </a:solidFill>
                <a:highlight>
                  <a:srgbClr val="FFFFFF"/>
                </a:highlight>
              </a:rPr>
              <a:t> es una </a:t>
            </a:r>
            <a:r>
              <a:rPr lang="en-US" sz="1800" b="1" dirty="0" err="1">
                <a:solidFill>
                  <a:srgbClr val="202122"/>
                </a:solidFill>
                <a:highlight>
                  <a:srgbClr val="FFFFFF"/>
                </a:highlight>
              </a:rPr>
              <a:t>lista</a:t>
            </a:r>
            <a:r>
              <a:rPr lang="en-US" sz="1800" b="1" dirty="0">
                <a:solidFill>
                  <a:srgbClr val="202122"/>
                </a:solidFill>
                <a:highlight>
                  <a:srgbClr val="FFFFFF"/>
                </a:highlight>
              </a:rPr>
              <a:t> de </a:t>
            </a:r>
            <a:r>
              <a:rPr lang="en-US" sz="1800" b="1" dirty="0" err="1">
                <a:solidFill>
                  <a:srgbClr val="202122"/>
                </a:solidFill>
                <a:highlight>
                  <a:srgbClr val="FFFFFF"/>
                </a:highlight>
              </a:rPr>
              <a:t>toda</a:t>
            </a:r>
            <a:r>
              <a:rPr lang="en-US" sz="1800" b="1" dirty="0">
                <a:solidFill>
                  <a:srgbClr val="202122"/>
                </a:solidFill>
                <a:highlight>
                  <a:srgbClr val="FFFFFF"/>
                </a:highlight>
              </a:rPr>
              <a:t> la población</a:t>
            </a:r>
            <a:endParaRPr sz="1800" b="1" dirty="0">
              <a:solidFill>
                <a:srgbClr val="202122"/>
              </a:solidFill>
              <a:highlight>
                <a:srgbClr val="FFFFFF"/>
              </a:highlight>
            </a:endParaRPr>
          </a:p>
          <a:p>
            <a:pPr marL="0" lvl="0" indent="0" algn="l" rtl="0">
              <a:lnSpc>
                <a:spcPct val="115000"/>
              </a:lnSpc>
              <a:spcBef>
                <a:spcPts val="600"/>
              </a:spcBef>
              <a:spcAft>
                <a:spcPts val="0"/>
              </a:spcAft>
              <a:buNone/>
            </a:pPr>
            <a:r>
              <a:rPr lang="en-US" sz="1600" b="1" i="1" dirty="0" err="1">
                <a:solidFill>
                  <a:srgbClr val="202122"/>
                </a:solidFill>
                <a:highlight>
                  <a:srgbClr val="FFFFFF"/>
                </a:highlight>
              </a:rPr>
              <a:t>Muestreo</a:t>
            </a:r>
            <a:r>
              <a:rPr lang="en-US" sz="1600" b="1" i="1" dirty="0">
                <a:solidFill>
                  <a:srgbClr val="202122"/>
                </a:solidFill>
                <a:highlight>
                  <a:srgbClr val="FFFFFF"/>
                </a:highlight>
              </a:rPr>
              <a:t> </a:t>
            </a:r>
            <a:r>
              <a:rPr lang="en-US" sz="1600" b="1" i="1" dirty="0" err="1">
                <a:solidFill>
                  <a:srgbClr val="202122"/>
                </a:solidFill>
                <a:highlight>
                  <a:srgbClr val="FFFFFF"/>
                </a:highlight>
              </a:rPr>
              <a:t>aleatorio</a:t>
            </a:r>
            <a:r>
              <a:rPr lang="en-US" sz="1600" b="1" i="1" dirty="0">
                <a:solidFill>
                  <a:srgbClr val="202122"/>
                </a:solidFill>
                <a:highlight>
                  <a:srgbClr val="FFFFFF"/>
                </a:highlight>
              </a:rPr>
              <a:t> simple: </a:t>
            </a:r>
            <a:r>
              <a:rPr lang="es-ES" sz="1600" dirty="0">
                <a:solidFill>
                  <a:srgbClr val="202122"/>
                </a:solidFill>
                <a:highlight>
                  <a:srgbClr val="FFFFFF"/>
                </a:highlight>
              </a:rPr>
              <a:t>todos los elementos investigados tienen la misma probabilidad de formar parte de la muestra. A partir de una lista de toda la población, las unidades se muestrean al azar.</a:t>
            </a:r>
          </a:p>
          <a:p>
            <a:pPr marL="0" lvl="0" indent="0" algn="l" rtl="0">
              <a:lnSpc>
                <a:spcPct val="115000"/>
              </a:lnSpc>
              <a:spcBef>
                <a:spcPts val="600"/>
              </a:spcBef>
              <a:spcAft>
                <a:spcPts val="0"/>
              </a:spcAft>
              <a:buNone/>
            </a:pPr>
            <a:r>
              <a:rPr lang="es-ES" sz="1600" b="1" i="1" dirty="0">
                <a:solidFill>
                  <a:srgbClr val="202122"/>
                </a:solidFill>
                <a:highlight>
                  <a:srgbClr val="FFFFFF"/>
                </a:highlight>
              </a:rPr>
              <a:t>Muestreo sistemático: </a:t>
            </a:r>
            <a:r>
              <a:rPr lang="es-ES" sz="1600" dirty="0">
                <a:solidFill>
                  <a:srgbClr val="202122"/>
                </a:solidFill>
                <a:highlight>
                  <a:srgbClr val="FFFFFF"/>
                </a:highlight>
              </a:rPr>
              <a:t>el estudio de la población según   su orden, y tras un comienzo aleatorio, los elementos se seleccionan a intervalos regulares a través esa lista ordenada. </a:t>
            </a:r>
            <a:endParaRPr sz="1600" dirty="0">
              <a:solidFill>
                <a:srgbClr val="202122"/>
              </a:solidFill>
              <a:highlight>
                <a:srgbClr val="FFFFFF"/>
              </a:highlight>
            </a:endParaRPr>
          </a:p>
        </p:txBody>
      </p:sp>
      <p:pic>
        <p:nvPicPr>
          <p:cNvPr id="216" name="Google Shape;216;g99f1de2ff6_0_164"/>
          <p:cNvPicPr preferRelativeResize="0"/>
          <p:nvPr/>
        </p:nvPicPr>
        <p:blipFill>
          <a:blip r:embed="rId6">
            <a:alphaModFix/>
          </a:blip>
          <a:stretch>
            <a:fillRect/>
          </a:stretch>
        </p:blipFill>
        <p:spPr>
          <a:xfrm>
            <a:off x="8988000" y="2390775"/>
            <a:ext cx="2575350" cy="1857375"/>
          </a:xfrm>
          <a:prstGeom prst="rect">
            <a:avLst/>
          </a:prstGeom>
          <a:noFill/>
          <a:ln>
            <a:noFill/>
          </a:ln>
        </p:spPr>
      </p:pic>
      <p:sp>
        <p:nvSpPr>
          <p:cNvPr id="217" name="Google Shape;217;g99f1de2ff6_0_164"/>
          <p:cNvSpPr/>
          <p:nvPr/>
        </p:nvSpPr>
        <p:spPr>
          <a:xfrm rot="-2700000">
            <a:off x="8307062" y="3803582"/>
            <a:ext cx="647851" cy="361897"/>
          </a:xfrm>
          <a:prstGeom prst="rightArrow">
            <a:avLst>
              <a:gd name="adj1" fmla="val 3681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273;g99f1de2ff6_0_142">
            <a:extLst>
              <a:ext uri="{FF2B5EF4-FFF2-40B4-BE49-F238E27FC236}">
                <a16:creationId xmlns:a16="http://schemas.microsoft.com/office/drawing/2014/main" id="{55C19C3B-9B07-4479-97ED-A42A8BA0E496}"/>
              </a:ext>
            </a:extLst>
          </p:cNvPr>
          <p:cNvSpPr txBox="1"/>
          <p:nvPr/>
        </p:nvSpPr>
        <p:spPr>
          <a:xfrm>
            <a:off x="4213441" y="405747"/>
            <a:ext cx="7565595"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99f1de2ff6_0_17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23" name="Google Shape;223;g99f1de2ff6_0_17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24" name="Google Shape;224;g99f1de2ff6_0_17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26" name="Google Shape;226;g99f1de2ff6_0_172"/>
          <p:cNvSpPr txBox="1"/>
          <p:nvPr/>
        </p:nvSpPr>
        <p:spPr>
          <a:xfrm>
            <a:off x="705600" y="2166925"/>
            <a:ext cx="10964700" cy="3094392"/>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2.1. El </a:t>
            </a:r>
            <a:r>
              <a:rPr lang="en-US" sz="2400" b="1" dirty="0" err="1">
                <a:latin typeface="Arial" panose="020B0604020202020204" pitchFamily="34" charset="0"/>
                <a:ea typeface="Arial Rounded"/>
                <a:cs typeface="Arial" panose="020B0604020202020204" pitchFamily="34" charset="0"/>
                <a:sym typeface="Arial Rounded"/>
              </a:rPr>
              <a:t>muestreo</a:t>
            </a:r>
            <a:endParaRPr lang="en-US"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800" dirty="0"/>
              <a:t>No </a:t>
            </a:r>
            <a:r>
              <a:rPr lang="en-US" sz="1800" dirty="0" err="1"/>
              <a:t>Probabilístico</a:t>
            </a:r>
            <a:endParaRPr lang="en-US" sz="1800" dirty="0"/>
          </a:p>
          <a:p>
            <a:pPr marL="457200" marR="0" lvl="0" indent="-342900" algn="l" rtl="0">
              <a:lnSpc>
                <a:spcPct val="150000"/>
              </a:lnSpc>
              <a:spcBef>
                <a:spcPts val="0"/>
              </a:spcBef>
              <a:spcAft>
                <a:spcPts val="0"/>
              </a:spcAft>
              <a:buSzPts val="1800"/>
              <a:buChar char="➔"/>
            </a:pPr>
            <a:r>
              <a:rPr lang="es-ES" sz="1800" dirty="0">
                <a:solidFill>
                  <a:srgbClr val="202122"/>
                </a:solidFill>
                <a:highlight>
                  <a:srgbClr val="FFFFFF"/>
                </a:highlight>
              </a:rPr>
              <a:t>Algunos elementos de la población no tienen posibilidad de selección</a:t>
            </a:r>
          </a:p>
          <a:p>
            <a:pPr marL="114300" marR="0" lvl="0" algn="l" rtl="0">
              <a:lnSpc>
                <a:spcPct val="150000"/>
              </a:lnSpc>
              <a:spcBef>
                <a:spcPts val="0"/>
              </a:spcBef>
              <a:spcAft>
                <a:spcPts val="0"/>
              </a:spcAft>
              <a:buSzPts val="1800"/>
            </a:pPr>
            <a:r>
              <a:rPr lang="es-ES" sz="1800" dirty="0">
                <a:solidFill>
                  <a:srgbClr val="202122"/>
                </a:solidFill>
                <a:highlight>
                  <a:srgbClr val="FFFFFF"/>
                </a:highlight>
              </a:rPr>
              <a:t>     (a veces se hace referencia a estos últimos como "fuera de cobertura" o "no cubiertos");</a:t>
            </a:r>
          </a:p>
          <a:p>
            <a:pPr marL="457200" marR="0" lvl="0" indent="-342900" algn="l" rtl="0">
              <a:lnSpc>
                <a:spcPct val="150000"/>
              </a:lnSpc>
              <a:spcBef>
                <a:spcPts val="0"/>
              </a:spcBef>
              <a:spcAft>
                <a:spcPts val="0"/>
              </a:spcAft>
              <a:buSzPts val="1800"/>
              <a:buChar char="➔"/>
            </a:pPr>
            <a:r>
              <a:rPr lang="en-US" sz="1800" dirty="0">
                <a:solidFill>
                  <a:srgbClr val="202122"/>
                </a:solidFill>
                <a:highlight>
                  <a:srgbClr val="FFFFFF"/>
                </a:highlight>
              </a:rPr>
              <a:t>La </a:t>
            </a:r>
            <a:r>
              <a:rPr lang="en-US" sz="1800" dirty="0" err="1">
                <a:solidFill>
                  <a:srgbClr val="202122"/>
                </a:solidFill>
                <a:highlight>
                  <a:srgbClr val="FFFFFF"/>
                </a:highlight>
              </a:rPr>
              <a:t>probabilidad</a:t>
            </a:r>
            <a:r>
              <a:rPr lang="en-US" sz="1800" dirty="0">
                <a:solidFill>
                  <a:srgbClr val="202122"/>
                </a:solidFill>
                <a:highlight>
                  <a:srgbClr val="FFFFFF"/>
                </a:highlight>
              </a:rPr>
              <a:t> de </a:t>
            </a:r>
            <a:r>
              <a:rPr lang="en-US" sz="1800" dirty="0" err="1">
                <a:solidFill>
                  <a:srgbClr val="202122"/>
                </a:solidFill>
                <a:highlight>
                  <a:srgbClr val="FFFFFF"/>
                </a:highlight>
              </a:rPr>
              <a:t>selección</a:t>
            </a:r>
            <a:r>
              <a:rPr lang="en-US" sz="1800" dirty="0">
                <a:solidFill>
                  <a:srgbClr val="202122"/>
                </a:solidFill>
                <a:highlight>
                  <a:srgbClr val="FFFFFF"/>
                </a:highlight>
              </a:rPr>
              <a:t> no </a:t>
            </a:r>
            <a:r>
              <a:rPr lang="en-US" sz="1800" dirty="0" err="1">
                <a:solidFill>
                  <a:srgbClr val="202122"/>
                </a:solidFill>
                <a:highlight>
                  <a:srgbClr val="FFFFFF"/>
                </a:highlight>
              </a:rPr>
              <a:t>puede</a:t>
            </a:r>
            <a:r>
              <a:rPr lang="en-US" sz="1800" dirty="0">
                <a:solidFill>
                  <a:srgbClr val="202122"/>
                </a:solidFill>
                <a:highlight>
                  <a:srgbClr val="FFFFFF"/>
                </a:highlight>
              </a:rPr>
              <a:t> </a:t>
            </a:r>
            <a:r>
              <a:rPr lang="en-US" sz="1800" dirty="0" err="1">
                <a:solidFill>
                  <a:srgbClr val="202122"/>
                </a:solidFill>
                <a:highlight>
                  <a:srgbClr val="FFFFFF"/>
                </a:highlight>
              </a:rPr>
              <a:t>determinarse</a:t>
            </a:r>
            <a:r>
              <a:rPr lang="en-US" sz="1800" dirty="0">
                <a:solidFill>
                  <a:srgbClr val="202122"/>
                </a:solidFill>
                <a:highlight>
                  <a:srgbClr val="FFFFFF"/>
                </a:highlight>
              </a:rPr>
              <a:t> con precision;</a:t>
            </a:r>
          </a:p>
          <a:p>
            <a:pPr marL="114300" marR="0" lvl="0" algn="l" rtl="0">
              <a:lnSpc>
                <a:spcPct val="150000"/>
              </a:lnSpc>
              <a:spcBef>
                <a:spcPts val="0"/>
              </a:spcBef>
              <a:spcAft>
                <a:spcPts val="0"/>
              </a:spcAft>
              <a:buSzPts val="1800"/>
            </a:pPr>
            <a:endParaRPr sz="1800" dirty="0">
              <a:solidFill>
                <a:srgbClr val="202122"/>
              </a:solidFill>
              <a:highlight>
                <a:srgbClr val="FFFFFF"/>
              </a:highlight>
            </a:endParaRPr>
          </a:p>
          <a:p>
            <a:pPr marL="0" marR="0" lvl="0" indent="0" algn="l" rtl="0">
              <a:lnSpc>
                <a:spcPct val="150000"/>
              </a:lnSpc>
              <a:spcBef>
                <a:spcPts val="0"/>
              </a:spcBef>
              <a:spcAft>
                <a:spcPts val="0"/>
              </a:spcAft>
              <a:buNone/>
            </a:pPr>
            <a:r>
              <a:rPr lang="es-ES" sz="1600" b="1" i="1" dirty="0">
                <a:solidFill>
                  <a:srgbClr val="202122"/>
                </a:solidFill>
                <a:highlight>
                  <a:srgbClr val="FFFFFF"/>
                </a:highlight>
              </a:rPr>
              <a:t>Muestreo de conveniencia: </a:t>
            </a:r>
            <a:r>
              <a:rPr lang="es-ES" sz="1600" dirty="0">
                <a:solidFill>
                  <a:srgbClr val="202122"/>
                </a:solidFill>
                <a:highlight>
                  <a:srgbClr val="FFFFFF"/>
                </a:highlight>
              </a:rPr>
              <a:t>el muestreo se toma de un grupo de gente fácil de alcanzar y contactar</a:t>
            </a:r>
            <a:r>
              <a:rPr lang="es-ES" sz="1600" b="1" i="1" dirty="0">
                <a:solidFill>
                  <a:srgbClr val="202122"/>
                </a:solidFill>
                <a:highlight>
                  <a:srgbClr val="FFFFFF"/>
                </a:highlight>
              </a:rPr>
              <a:t> </a:t>
            </a:r>
            <a:r>
              <a:rPr lang="en-US" sz="1600" dirty="0">
                <a:solidFill>
                  <a:srgbClr val="202122"/>
                </a:solidFill>
                <a:highlight>
                  <a:srgbClr val="FFFFFF"/>
                </a:highlight>
              </a:rPr>
              <a:t>(</a:t>
            </a:r>
            <a:r>
              <a:rPr lang="en-US" sz="1600" dirty="0" err="1">
                <a:solidFill>
                  <a:srgbClr val="202122"/>
                </a:solidFill>
                <a:highlight>
                  <a:srgbClr val="FFFFFF"/>
                </a:highlight>
              </a:rPr>
              <a:t>útil</a:t>
            </a:r>
            <a:r>
              <a:rPr lang="en-US" sz="1600" dirty="0">
                <a:solidFill>
                  <a:srgbClr val="202122"/>
                </a:solidFill>
                <a:highlight>
                  <a:srgbClr val="FFFFFF"/>
                </a:highlight>
              </a:rPr>
              <a:t> para </a:t>
            </a:r>
            <a:r>
              <a:rPr lang="en-US" sz="1600" dirty="0" err="1">
                <a:solidFill>
                  <a:srgbClr val="202122"/>
                </a:solidFill>
                <a:highlight>
                  <a:srgbClr val="FFFFFF"/>
                </a:highlight>
              </a:rPr>
              <a:t>estudios</a:t>
            </a:r>
            <a:r>
              <a:rPr lang="en-US" sz="1600" dirty="0">
                <a:solidFill>
                  <a:srgbClr val="202122"/>
                </a:solidFill>
                <a:highlight>
                  <a:srgbClr val="FFFFFF"/>
                </a:highlight>
              </a:rPr>
              <a:t> </a:t>
            </a:r>
            <a:r>
              <a:rPr lang="en-US" sz="1600" dirty="0" err="1">
                <a:solidFill>
                  <a:srgbClr val="202122"/>
                </a:solidFill>
                <a:highlight>
                  <a:srgbClr val="FFFFFF"/>
                </a:highlight>
              </a:rPr>
              <a:t>piloto</a:t>
            </a:r>
            <a:r>
              <a:rPr lang="en-US" sz="1600" dirty="0">
                <a:solidFill>
                  <a:srgbClr val="202122"/>
                </a:solidFill>
                <a:highlight>
                  <a:srgbClr val="FFFFFF"/>
                </a:highlight>
              </a:rPr>
              <a:t>);</a:t>
            </a:r>
            <a:endParaRPr sz="1600" dirty="0">
              <a:solidFill>
                <a:srgbClr val="202122"/>
              </a:solidFill>
              <a:highlight>
                <a:srgbClr val="FFFFFF"/>
              </a:highlight>
            </a:endParaRPr>
          </a:p>
          <a:p>
            <a:pPr marL="0" marR="0" lvl="0" indent="0" algn="l" rtl="0">
              <a:lnSpc>
                <a:spcPct val="150000"/>
              </a:lnSpc>
              <a:spcBef>
                <a:spcPts val="0"/>
              </a:spcBef>
              <a:spcAft>
                <a:spcPts val="0"/>
              </a:spcAft>
              <a:buNone/>
            </a:pPr>
            <a:r>
              <a:rPr lang="es-ES" sz="1600" b="1" i="1" dirty="0">
                <a:solidFill>
                  <a:srgbClr val="202122"/>
                </a:solidFill>
                <a:highlight>
                  <a:srgbClr val="FFFFFF"/>
                </a:highlight>
              </a:rPr>
              <a:t>Muestreo </a:t>
            </a:r>
            <a:r>
              <a:rPr lang="es-ES" sz="1600" b="1" i="1" dirty="0" err="1">
                <a:solidFill>
                  <a:srgbClr val="202122"/>
                </a:solidFill>
                <a:highlight>
                  <a:srgbClr val="FFFFFF"/>
                </a:highlight>
              </a:rPr>
              <a:t>Snowball</a:t>
            </a:r>
            <a:r>
              <a:rPr lang="es-ES" sz="1600" b="1" i="1" dirty="0">
                <a:solidFill>
                  <a:srgbClr val="202122"/>
                </a:solidFill>
                <a:highlight>
                  <a:srgbClr val="FFFFFF"/>
                </a:highlight>
              </a:rPr>
              <a:t>: </a:t>
            </a:r>
            <a:r>
              <a:rPr lang="es-ES" sz="1600" dirty="0">
                <a:solidFill>
                  <a:srgbClr val="202122"/>
                </a:solidFill>
                <a:highlight>
                  <a:srgbClr val="FFFFFF"/>
                </a:highlight>
              </a:rPr>
              <a:t>tras encontrar un grupo de encuestados iniciales, estos se utilizar para reclutar más encuestados.</a:t>
            </a:r>
            <a:endParaRPr sz="1800" dirty="0">
              <a:solidFill>
                <a:srgbClr val="202122"/>
              </a:solidFill>
              <a:highlight>
                <a:srgbClr val="FFFFFF"/>
              </a:highlight>
            </a:endParaRPr>
          </a:p>
        </p:txBody>
      </p:sp>
      <p:sp>
        <p:nvSpPr>
          <p:cNvPr id="3" name="Google Shape;273;g99f1de2ff6_0_142">
            <a:extLst>
              <a:ext uri="{FF2B5EF4-FFF2-40B4-BE49-F238E27FC236}">
                <a16:creationId xmlns:a16="http://schemas.microsoft.com/office/drawing/2014/main" id="{2FF0E096-DADF-4C02-81D9-D57600790DBD}"/>
              </a:ext>
            </a:extLst>
          </p:cNvPr>
          <p:cNvSpPr txBox="1"/>
          <p:nvPr/>
        </p:nvSpPr>
        <p:spPr>
          <a:xfrm>
            <a:off x="4134202" y="436138"/>
            <a:ext cx="753609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99f1de2ff6_0_87"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32" name="Google Shape;232;g99f1de2ff6_0_87"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33" name="Google Shape;233;g99f1de2ff6_0_87"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35" name="Google Shape;235;g99f1de2ff6_0_87"/>
          <p:cNvSpPr txBox="1"/>
          <p:nvPr/>
        </p:nvSpPr>
        <p:spPr>
          <a:xfrm>
            <a:off x="613650" y="1914150"/>
            <a:ext cx="10964700" cy="36132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latin typeface="Arial" panose="020B0604020202020204" pitchFamily="34" charset="0"/>
                <a:ea typeface="Arial Rounded"/>
                <a:cs typeface="Arial" panose="020B0604020202020204" pitchFamily="34" charset="0"/>
                <a:sym typeface="Arial Rounded"/>
              </a:rPr>
              <a:t>2.2 </a:t>
            </a:r>
            <a:r>
              <a:rPr lang="es-ES" sz="2400" b="1" dirty="0">
                <a:solidFill>
                  <a:schemeClr val="dk1"/>
                </a:solidFill>
                <a:latin typeface="Arial" panose="020B0604020202020204" pitchFamily="34" charset="0"/>
                <a:ea typeface="Arial Rounded"/>
                <a:cs typeface="Arial" panose="020B0604020202020204" pitchFamily="34" charset="0"/>
                <a:sym typeface="Arial Rounded"/>
              </a:rPr>
              <a:t>Técnicas de recopilación de datos</a:t>
            </a:r>
          </a:p>
          <a:p>
            <a:pPr marL="0" marR="0" lvl="0" indent="0" algn="l" rtl="0">
              <a:lnSpc>
                <a:spcPct val="150000"/>
              </a:lnSpc>
              <a:spcBef>
                <a:spcPts val="0"/>
              </a:spcBef>
              <a:spcAft>
                <a:spcPts val="0"/>
              </a:spcAft>
              <a:buNone/>
            </a:pPr>
            <a:r>
              <a:rPr lang="es-ES" sz="2400" dirty="0">
                <a:solidFill>
                  <a:schemeClr val="dk1"/>
                </a:solidFill>
                <a:latin typeface="Arial" panose="020B0604020202020204" pitchFamily="34" charset="0"/>
                <a:cs typeface="Arial" panose="020B0604020202020204" pitchFamily="34" charset="0"/>
                <a:sym typeface="Arial Rounded"/>
              </a:rPr>
              <a:t>Herramientas estandarizadas, válidas y fiables</a:t>
            </a:r>
            <a:r>
              <a:rPr lang="en-US" sz="2100" dirty="0"/>
              <a:t> (</a:t>
            </a:r>
            <a:r>
              <a:rPr lang="en-US" sz="2100" dirty="0" err="1"/>
              <a:t>cuestionarios</a:t>
            </a:r>
            <a:r>
              <a:rPr lang="en-US" sz="2100" dirty="0"/>
              <a:t>, …)</a:t>
            </a:r>
            <a:endParaRPr sz="2100" dirty="0"/>
          </a:p>
          <a:p>
            <a:pPr marL="0" marR="0" lvl="0" indent="0" algn="l" rtl="0">
              <a:lnSpc>
                <a:spcPct val="150000"/>
              </a:lnSpc>
              <a:spcBef>
                <a:spcPts val="0"/>
              </a:spcBef>
              <a:spcAft>
                <a:spcPts val="0"/>
              </a:spcAft>
              <a:buNone/>
            </a:pPr>
            <a:r>
              <a:rPr lang="en-US" sz="2100" b="1" dirty="0" err="1"/>
              <a:t>Cuestionarios</a:t>
            </a:r>
            <a:r>
              <a:rPr lang="en-US" sz="2100" dirty="0"/>
              <a:t>:</a:t>
            </a:r>
            <a:endParaRPr sz="2100" dirty="0"/>
          </a:p>
          <a:p>
            <a:pPr marL="0" marR="0" lvl="0" indent="0" algn="l" rtl="0">
              <a:lnSpc>
                <a:spcPct val="150000"/>
              </a:lnSpc>
              <a:spcBef>
                <a:spcPts val="0"/>
              </a:spcBef>
              <a:spcAft>
                <a:spcPts val="0"/>
              </a:spcAft>
              <a:buNone/>
            </a:pPr>
            <a:r>
              <a:rPr lang="en-US" sz="1800" dirty="0" err="1"/>
              <a:t>Herramienta</a:t>
            </a:r>
            <a:r>
              <a:rPr lang="en-US" sz="1800" dirty="0"/>
              <a:t> </a:t>
            </a:r>
            <a:r>
              <a:rPr lang="en-US" sz="1800" dirty="0" err="1"/>
              <a:t>diseñada</a:t>
            </a:r>
            <a:r>
              <a:rPr lang="en-US" sz="1800" dirty="0"/>
              <a:t> para </a:t>
            </a:r>
            <a:r>
              <a:rPr lang="en-US" sz="1800" dirty="0" err="1"/>
              <a:t>recopilar</a:t>
            </a:r>
            <a:r>
              <a:rPr lang="en-US" sz="1800" dirty="0"/>
              <a:t> </a:t>
            </a:r>
            <a:r>
              <a:rPr lang="en-US" sz="1800" dirty="0" err="1"/>
              <a:t>información</a:t>
            </a:r>
            <a:r>
              <a:rPr lang="en-US" sz="1800" dirty="0"/>
              <a:t> </a:t>
            </a:r>
            <a:r>
              <a:rPr lang="en-US" sz="1800" dirty="0" err="1"/>
              <a:t>sobre</a:t>
            </a:r>
            <a:r>
              <a:rPr lang="en-US" sz="1800" dirty="0"/>
              <a:t> </a:t>
            </a:r>
            <a:r>
              <a:rPr lang="en-US" sz="1800" dirty="0" err="1"/>
              <a:t>aspectos</a:t>
            </a:r>
            <a:r>
              <a:rPr lang="en-US" sz="1800" dirty="0"/>
              <a:t> de </a:t>
            </a:r>
            <a:r>
              <a:rPr lang="en-US" sz="1800" dirty="0" err="1"/>
              <a:t>interés</a:t>
            </a:r>
            <a:r>
              <a:rPr lang="en-US" sz="1800" dirty="0"/>
              <a:t> (variables). ¿</a:t>
            </a:r>
            <a:r>
              <a:rPr lang="en-US" sz="1800" dirty="0" err="1"/>
              <a:t>Cómo</a:t>
            </a:r>
            <a:r>
              <a:rPr lang="en-US" sz="1800" dirty="0"/>
              <a:t> </a:t>
            </a:r>
            <a:r>
              <a:rPr lang="en-US" sz="1800" dirty="0" err="1"/>
              <a:t>crear</a:t>
            </a:r>
            <a:r>
              <a:rPr lang="en-US" sz="1800" dirty="0"/>
              <a:t> un </a:t>
            </a:r>
            <a:r>
              <a:rPr lang="en-US" sz="1800" dirty="0" err="1"/>
              <a:t>cuestionario</a:t>
            </a:r>
            <a:r>
              <a:rPr lang="en-US" sz="1800" dirty="0"/>
              <a:t>?</a:t>
            </a:r>
            <a:endParaRPr sz="1800" dirty="0"/>
          </a:p>
          <a:p>
            <a:pPr marL="0" marR="0" lvl="0" indent="0" algn="l" rtl="0">
              <a:lnSpc>
                <a:spcPct val="150000"/>
              </a:lnSpc>
              <a:spcBef>
                <a:spcPts val="0"/>
              </a:spcBef>
              <a:spcAft>
                <a:spcPts val="0"/>
              </a:spcAft>
              <a:buNone/>
            </a:pPr>
            <a:r>
              <a:rPr lang="en-US" sz="2100" b="1" dirty="0"/>
              <a:t>3 pasos:</a:t>
            </a:r>
            <a:endParaRPr sz="2100" b="1" dirty="0"/>
          </a:p>
          <a:p>
            <a:pPr marL="457200" marR="0" lvl="0" indent="-342900" algn="l" rtl="0">
              <a:lnSpc>
                <a:spcPct val="150000"/>
              </a:lnSpc>
              <a:spcBef>
                <a:spcPts val="0"/>
              </a:spcBef>
              <a:spcAft>
                <a:spcPts val="0"/>
              </a:spcAft>
              <a:buSzPts val="1800"/>
              <a:buAutoNum type="arabicPeriod"/>
            </a:pPr>
            <a:r>
              <a:rPr lang="es-ES" sz="1800" i="1" dirty="0"/>
              <a:t>Diseño conceptual</a:t>
            </a:r>
            <a:endParaRPr sz="1800" i="1" dirty="0"/>
          </a:p>
          <a:p>
            <a:pPr marL="457200" marR="0" lvl="0" indent="-342900" algn="l" rtl="0">
              <a:lnSpc>
                <a:spcPct val="150000"/>
              </a:lnSpc>
              <a:spcBef>
                <a:spcPts val="0"/>
              </a:spcBef>
              <a:spcAft>
                <a:spcPts val="0"/>
              </a:spcAft>
              <a:buSzPts val="1800"/>
              <a:buAutoNum type="arabicPeriod"/>
            </a:pPr>
            <a:r>
              <a:rPr lang="es-ES" sz="1800" i="1" dirty="0"/>
              <a:t>Configuración del cuestionario</a:t>
            </a:r>
            <a:endParaRPr sz="1800" i="1" dirty="0"/>
          </a:p>
          <a:p>
            <a:pPr marL="457200" marR="0" lvl="0" indent="-342900" algn="l" rtl="0">
              <a:lnSpc>
                <a:spcPct val="150000"/>
              </a:lnSpc>
              <a:spcBef>
                <a:spcPts val="0"/>
              </a:spcBef>
              <a:spcAft>
                <a:spcPts val="0"/>
              </a:spcAft>
              <a:buSzPts val="1800"/>
              <a:buAutoNum type="arabicPeriod"/>
            </a:pPr>
            <a:r>
              <a:rPr lang="en-US" sz="1800" i="1" dirty="0" err="1"/>
              <a:t>Verificación</a:t>
            </a:r>
            <a:r>
              <a:rPr lang="en-US" sz="1800" i="1" dirty="0"/>
              <a:t> del </a:t>
            </a:r>
            <a:r>
              <a:rPr lang="en-US" sz="1800" i="1" dirty="0" err="1"/>
              <a:t>cuestionario</a:t>
            </a:r>
            <a:endParaRPr sz="1800" i="1" dirty="0"/>
          </a:p>
        </p:txBody>
      </p:sp>
      <p:sp>
        <p:nvSpPr>
          <p:cNvPr id="3" name="Google Shape;273;g99f1de2ff6_0_142">
            <a:extLst>
              <a:ext uri="{FF2B5EF4-FFF2-40B4-BE49-F238E27FC236}">
                <a16:creationId xmlns:a16="http://schemas.microsoft.com/office/drawing/2014/main" id="{95F78684-DA7E-4F88-80C3-88F38379579B}"/>
              </a:ext>
            </a:extLst>
          </p:cNvPr>
          <p:cNvSpPr txBox="1"/>
          <p:nvPr/>
        </p:nvSpPr>
        <p:spPr>
          <a:xfrm>
            <a:off x="4119453" y="438150"/>
            <a:ext cx="7550847"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99f1de2ff6_0_12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41" name="Google Shape;241;g99f1de2ff6_0_12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42" name="Google Shape;242;g99f1de2ff6_0_121"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44" name="Google Shape;244;g99f1de2ff6_0_121"/>
          <p:cNvSpPr txBox="1"/>
          <p:nvPr/>
        </p:nvSpPr>
        <p:spPr>
          <a:xfrm>
            <a:off x="705600" y="2166925"/>
            <a:ext cx="10964700" cy="1476000"/>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2.2.1. </a:t>
            </a:r>
            <a:r>
              <a:rPr lang="en-US" sz="2400" b="1" dirty="0" err="1"/>
              <a:t>Diseño</a:t>
            </a:r>
            <a:r>
              <a:rPr lang="en-US" sz="2400" b="1" dirty="0"/>
              <a:t> conceptual</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n-US" sz="1800" dirty="0"/>
              <a:t>Las 5 Wy la H</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Configuración</a:t>
            </a:r>
            <a:r>
              <a:rPr kumimoji="0" lang="en-US" sz="2400" b="1" i="0" u="none" strike="noStrike" kern="0" cap="none" spc="0" normalizeH="0" baseline="0" noProof="0" dirty="0">
                <a:ln>
                  <a:noFill/>
                </a:ln>
                <a:solidFill>
                  <a:srgbClr val="000000"/>
                </a:solidFill>
                <a:effectLst/>
                <a:uLnTx/>
                <a:uFillTx/>
                <a:latin typeface="Arial"/>
                <a:cs typeface="Arial"/>
                <a:sym typeface="Arial"/>
              </a:rPr>
              <a:t> del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cuestionario</a:t>
            </a:r>
            <a:endParaRPr sz="1800" dirty="0"/>
          </a:p>
        </p:txBody>
      </p:sp>
      <p:graphicFrame>
        <p:nvGraphicFramePr>
          <p:cNvPr id="245" name="Google Shape;245;g99f1de2ff6_0_121"/>
          <p:cNvGraphicFramePr/>
          <p:nvPr>
            <p:extLst>
              <p:ext uri="{D42A27DB-BD31-4B8C-83A1-F6EECF244321}">
                <p14:modId xmlns:p14="http://schemas.microsoft.com/office/powerpoint/2010/main" val="2258763879"/>
              </p:ext>
            </p:extLst>
          </p:nvPr>
        </p:nvGraphicFramePr>
        <p:xfrm>
          <a:off x="811823" y="3868717"/>
          <a:ext cx="10287000" cy="2103090"/>
        </p:xfrm>
        <a:graphic>
          <a:graphicData uri="http://schemas.openxmlformats.org/drawingml/2006/table">
            <a:tbl>
              <a:tblPr>
                <a:noFill/>
                <a:tableStyleId>{50E35A3D-3988-4E9A-BC07-7FC6C5C1A2C8}</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1725170">
                <a:tc>
                  <a:txBody>
                    <a:bodyPr/>
                    <a:lstStyle/>
                    <a:p>
                      <a:pPr marL="457200" lvl="0" indent="0" algn="l" rtl="0">
                        <a:lnSpc>
                          <a:spcPct val="150000"/>
                        </a:lnSpc>
                        <a:spcBef>
                          <a:spcPts val="0"/>
                        </a:spcBef>
                        <a:spcAft>
                          <a:spcPts val="0"/>
                        </a:spcAft>
                        <a:buNone/>
                      </a:pPr>
                      <a:r>
                        <a:rPr lang="en-US" sz="1800" b="1" dirty="0" err="1">
                          <a:solidFill>
                            <a:schemeClr val="dk1"/>
                          </a:solidFill>
                        </a:rPr>
                        <a:t>Contenido</a:t>
                      </a:r>
                      <a:endParaRPr sz="1800" b="1" dirty="0">
                        <a:solidFill>
                          <a:schemeClr val="dk1"/>
                        </a:solidFill>
                      </a:endParaRPr>
                    </a:p>
                    <a:p>
                      <a:pPr marL="457200" lvl="0" indent="0" algn="l" rtl="0">
                        <a:lnSpc>
                          <a:spcPct val="150000"/>
                        </a:lnSpc>
                        <a:spcBef>
                          <a:spcPts val="0"/>
                        </a:spcBef>
                        <a:spcAft>
                          <a:spcPts val="0"/>
                        </a:spcAft>
                        <a:buNone/>
                      </a:pPr>
                      <a:r>
                        <a:rPr lang="en-US" sz="1800" dirty="0" err="1">
                          <a:solidFill>
                            <a:schemeClr val="dk1"/>
                          </a:solidFill>
                        </a:rPr>
                        <a:t>Información</a:t>
                      </a:r>
                      <a:r>
                        <a:rPr lang="en-US" sz="1800" dirty="0">
                          <a:solidFill>
                            <a:schemeClr val="dk1"/>
                          </a:solidFill>
                        </a:rPr>
                        <a:t> </a:t>
                      </a:r>
                      <a:r>
                        <a:rPr lang="en-US" sz="1800" dirty="0" err="1">
                          <a:solidFill>
                            <a:schemeClr val="dk1"/>
                          </a:solidFill>
                        </a:rPr>
                        <a:t>socioanagráfica</a:t>
                      </a:r>
                      <a:r>
                        <a:rPr lang="en-US" sz="1800" dirty="0">
                          <a:solidFill>
                            <a:schemeClr val="dk1"/>
                          </a:solidFill>
                        </a:rPr>
                        <a:t>; </a:t>
                      </a:r>
                    </a:p>
                    <a:p>
                      <a:pPr marL="457200" lvl="0" indent="0" algn="l" rtl="0">
                        <a:lnSpc>
                          <a:spcPct val="150000"/>
                        </a:lnSpc>
                        <a:spcBef>
                          <a:spcPts val="0"/>
                        </a:spcBef>
                        <a:spcAft>
                          <a:spcPts val="0"/>
                        </a:spcAft>
                        <a:buNone/>
                      </a:pPr>
                      <a:r>
                        <a:rPr lang="en-US" sz="1800" dirty="0" err="1">
                          <a:solidFill>
                            <a:schemeClr val="dk1"/>
                          </a:solidFill>
                        </a:rPr>
                        <a:t>Actitudes</a:t>
                      </a:r>
                      <a:r>
                        <a:rPr lang="en-US" sz="1800" dirty="0">
                          <a:solidFill>
                            <a:schemeClr val="dk1"/>
                          </a:solidFill>
                        </a:rPr>
                        <a:t>;</a:t>
                      </a:r>
                    </a:p>
                    <a:p>
                      <a:pPr marL="457200" lvl="0" indent="0" algn="l" rtl="0">
                        <a:lnSpc>
                          <a:spcPct val="150000"/>
                        </a:lnSpc>
                        <a:spcBef>
                          <a:spcPts val="0"/>
                        </a:spcBef>
                        <a:spcAft>
                          <a:spcPts val="0"/>
                        </a:spcAft>
                        <a:buNone/>
                      </a:pPr>
                      <a:r>
                        <a:rPr lang="en-US" sz="1800" dirty="0" err="1">
                          <a:solidFill>
                            <a:schemeClr val="dk1"/>
                          </a:solidFill>
                        </a:rPr>
                        <a:t>Comportamientos</a:t>
                      </a:r>
                      <a:r>
                        <a:rPr lang="en-US" sz="1800" dirty="0">
                          <a:solidFill>
                            <a:schemeClr val="dk1"/>
                          </a:solidFill>
                        </a:rPr>
                        <a:t>;</a:t>
                      </a:r>
                    </a:p>
                    <a:p>
                      <a:pPr marL="0" lvl="0" indent="0" algn="l" rtl="0">
                        <a:spcBef>
                          <a:spcPts val="0"/>
                        </a:spcBef>
                        <a:spcAft>
                          <a:spcPts val="0"/>
                        </a:spcAft>
                        <a:buNone/>
                      </a:pPr>
                      <a:endParaRPr sz="1800" dirty="0"/>
                    </a:p>
                  </a:txBody>
                  <a:tcPr marL="91425" marR="91425" marT="91425" marB="91425"/>
                </a:tc>
                <a:tc>
                  <a:txBody>
                    <a:bodyPr/>
                    <a:lstStyle/>
                    <a:p>
                      <a:pPr marL="457200" lvl="0" indent="0" algn="l" rtl="0">
                        <a:lnSpc>
                          <a:spcPct val="150000"/>
                        </a:lnSpc>
                        <a:spcBef>
                          <a:spcPts val="0"/>
                        </a:spcBef>
                        <a:spcAft>
                          <a:spcPts val="0"/>
                        </a:spcAft>
                        <a:buNone/>
                      </a:pPr>
                      <a:r>
                        <a:rPr lang="en-US" sz="1800" b="1" dirty="0">
                          <a:solidFill>
                            <a:schemeClr val="dk1"/>
                          </a:solidFill>
                        </a:rPr>
                        <a:t>Forma</a:t>
                      </a:r>
                      <a:endParaRPr sz="1800" b="1" dirty="0">
                        <a:solidFill>
                          <a:schemeClr val="dk1"/>
                        </a:solidFill>
                      </a:endParaRPr>
                    </a:p>
                    <a:p>
                      <a:pPr marL="457200" lvl="0" indent="0" algn="l" rtl="0">
                        <a:lnSpc>
                          <a:spcPct val="150000"/>
                        </a:lnSpc>
                        <a:spcBef>
                          <a:spcPts val="0"/>
                        </a:spcBef>
                        <a:spcAft>
                          <a:spcPts val="0"/>
                        </a:spcAft>
                        <a:buNone/>
                      </a:pPr>
                      <a:r>
                        <a:rPr lang="es-ES" sz="1800" dirty="0">
                          <a:solidFill>
                            <a:schemeClr val="dk1"/>
                          </a:solidFill>
                        </a:rPr>
                        <a:t>Preguntas con final abierto;</a:t>
                      </a:r>
                    </a:p>
                    <a:p>
                      <a:pPr marL="457200" lvl="0" indent="0" algn="l" rtl="0">
                        <a:lnSpc>
                          <a:spcPct val="150000"/>
                        </a:lnSpc>
                        <a:spcBef>
                          <a:spcPts val="0"/>
                        </a:spcBef>
                        <a:spcAft>
                          <a:spcPts val="0"/>
                        </a:spcAft>
                        <a:buNone/>
                      </a:pPr>
                      <a:r>
                        <a:rPr lang="es-ES" sz="1800" dirty="0">
                          <a:solidFill>
                            <a:schemeClr val="dk1"/>
                          </a:solidFill>
                        </a:rPr>
                        <a:t>Preguntas con final cerrado;</a:t>
                      </a:r>
                    </a:p>
                    <a:p>
                      <a:pPr marL="457200" lvl="0" indent="0" algn="l" rtl="0">
                        <a:lnSpc>
                          <a:spcPct val="150000"/>
                        </a:lnSpc>
                        <a:spcBef>
                          <a:spcPts val="0"/>
                        </a:spcBef>
                        <a:spcAft>
                          <a:spcPts val="0"/>
                        </a:spcAft>
                        <a:buNone/>
                      </a:pPr>
                      <a:endParaRPr sz="1800" dirty="0">
                        <a:solidFill>
                          <a:schemeClr val="dk1"/>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3" name="Google Shape;273;g99f1de2ff6_0_142">
            <a:extLst>
              <a:ext uri="{FF2B5EF4-FFF2-40B4-BE49-F238E27FC236}">
                <a16:creationId xmlns:a16="http://schemas.microsoft.com/office/drawing/2014/main" id="{A6477A0E-463C-40F8-93FE-6BABD5FBE656}"/>
              </a:ext>
            </a:extLst>
          </p:cNvPr>
          <p:cNvSpPr txBox="1"/>
          <p:nvPr/>
        </p:nvSpPr>
        <p:spPr>
          <a:xfrm>
            <a:off x="4242938" y="578029"/>
            <a:ext cx="7506602"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99f1de2ff6_0_11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51" name="Google Shape;251;g99f1de2ff6_0_11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52" name="Google Shape;252;g99f1de2ff6_0_11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54" name="Google Shape;254;g99f1de2ff6_0_112"/>
          <p:cNvSpPr txBox="1"/>
          <p:nvPr/>
        </p:nvSpPr>
        <p:spPr>
          <a:xfrm>
            <a:off x="705588" y="1912137"/>
            <a:ext cx="10964700" cy="9000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Configuración</a:t>
            </a:r>
            <a:r>
              <a:rPr kumimoji="0" lang="en-US" sz="2400" b="1" i="0" u="none" strike="noStrike" kern="0" cap="none" spc="0" normalizeH="0" baseline="0" noProof="0" dirty="0">
                <a:ln>
                  <a:noFill/>
                </a:ln>
                <a:solidFill>
                  <a:srgbClr val="000000"/>
                </a:solidFill>
                <a:effectLst/>
                <a:uLnTx/>
                <a:uFillTx/>
                <a:latin typeface="Arial"/>
                <a:cs typeface="Arial"/>
                <a:sym typeface="Arial"/>
              </a:rPr>
              <a:t> del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cuestionario</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Ventajas</a:t>
            </a:r>
            <a:r>
              <a:rPr lang="en-US" sz="1800" dirty="0"/>
              <a:t> y </a:t>
            </a:r>
            <a:r>
              <a:rPr lang="en-US" sz="1800" dirty="0" err="1"/>
              <a:t>desventajas</a:t>
            </a:r>
            <a:r>
              <a:rPr lang="en-US" sz="1800" dirty="0"/>
              <a:t> de la forma de </a:t>
            </a:r>
            <a:r>
              <a:rPr lang="en-US" sz="1800" dirty="0" err="1"/>
              <a:t>pregunta</a:t>
            </a:r>
            <a:r>
              <a:rPr lang="en-US" sz="1800" dirty="0"/>
              <a:t>:</a:t>
            </a:r>
            <a:endParaRPr sz="1800" dirty="0"/>
          </a:p>
        </p:txBody>
      </p:sp>
      <p:graphicFrame>
        <p:nvGraphicFramePr>
          <p:cNvPr id="255" name="Google Shape;255;g99f1de2ff6_0_112"/>
          <p:cNvGraphicFramePr/>
          <p:nvPr>
            <p:extLst>
              <p:ext uri="{D42A27DB-BD31-4B8C-83A1-F6EECF244321}">
                <p14:modId xmlns:p14="http://schemas.microsoft.com/office/powerpoint/2010/main" val="362369574"/>
              </p:ext>
            </p:extLst>
          </p:nvPr>
        </p:nvGraphicFramePr>
        <p:xfrm>
          <a:off x="293688" y="2952481"/>
          <a:ext cx="11376600" cy="3381823"/>
        </p:xfrm>
        <a:graphic>
          <a:graphicData uri="http://schemas.openxmlformats.org/drawingml/2006/table">
            <a:tbl>
              <a:tblPr>
                <a:noFill/>
                <a:tableStyleId>{DFB421AC-824C-4B51-AFB0-AD003B1F606A}</a:tableStyleId>
              </a:tblPr>
              <a:tblGrid>
                <a:gridCol w="2123533">
                  <a:extLst>
                    <a:ext uri="{9D8B030D-6E8A-4147-A177-3AD203B41FA5}">
                      <a16:colId xmlns:a16="http://schemas.microsoft.com/office/drawing/2014/main" val="20000"/>
                    </a:ext>
                  </a:extLst>
                </a:gridCol>
                <a:gridCol w="4085239">
                  <a:extLst>
                    <a:ext uri="{9D8B030D-6E8A-4147-A177-3AD203B41FA5}">
                      <a16:colId xmlns:a16="http://schemas.microsoft.com/office/drawing/2014/main" val="20001"/>
                    </a:ext>
                  </a:extLst>
                </a:gridCol>
                <a:gridCol w="5167828">
                  <a:extLst>
                    <a:ext uri="{9D8B030D-6E8A-4147-A177-3AD203B41FA5}">
                      <a16:colId xmlns:a16="http://schemas.microsoft.com/office/drawing/2014/main" val="20002"/>
                    </a:ext>
                  </a:extLst>
                </a:gridCol>
              </a:tblGrid>
              <a:tr h="451383">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sz="1800" b="1" dirty="0"/>
                        <a:t>VENTAJAS</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en-US" sz="1800" b="1" dirty="0"/>
                        <a:t>DESVENTAJAS</a:t>
                      </a:r>
                      <a:endParaRPr sz="1800" b="1" dirty="0"/>
                    </a:p>
                  </a:txBody>
                  <a:tcPr marL="91425" marR="91425" marT="91425" marB="91425"/>
                </a:tc>
                <a:extLst>
                  <a:ext uri="{0D108BD9-81ED-4DB2-BD59-A6C34878D82A}">
                    <a16:rowId xmlns:a16="http://schemas.microsoft.com/office/drawing/2014/main" val="10000"/>
                  </a:ext>
                </a:extLst>
              </a:tr>
              <a:tr h="2725329">
                <a:tc>
                  <a:txBody>
                    <a:bodyPr/>
                    <a:lstStyle/>
                    <a:p>
                      <a:pPr marL="0" lvl="0" indent="0" algn="ctr" rtl="0">
                        <a:lnSpc>
                          <a:spcPct val="115000"/>
                        </a:lnSpc>
                        <a:spcBef>
                          <a:spcPts val="0"/>
                        </a:spcBef>
                        <a:spcAft>
                          <a:spcPts val="0"/>
                        </a:spcAft>
                        <a:buNone/>
                      </a:pPr>
                      <a:r>
                        <a:rPr lang="en-US" sz="1800" b="1" dirty="0"/>
                        <a:t>PREGUNTAS CON FINAL ABIERTO</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n-US" sz="1600" dirty="0"/>
                        <a:t>Libertad de </a:t>
                      </a:r>
                      <a:r>
                        <a:rPr lang="en-US" sz="1600" dirty="0" err="1"/>
                        <a:t>expresión</a:t>
                      </a:r>
                      <a:r>
                        <a:rPr lang="en-US" sz="1600" dirty="0"/>
                        <a:t>, </a:t>
                      </a:r>
                      <a:r>
                        <a:rPr lang="en-US" sz="1600" dirty="0" err="1"/>
                        <a:t>espontaneidad</a:t>
                      </a:r>
                      <a:r>
                        <a:rPr lang="en-US" sz="1600" dirty="0"/>
                        <a:t>.</a:t>
                      </a:r>
                    </a:p>
                    <a:p>
                      <a:pPr marL="342900" lvl="0" indent="-342900" algn="l" rtl="0">
                        <a:lnSpc>
                          <a:spcPct val="115000"/>
                        </a:lnSpc>
                        <a:spcBef>
                          <a:spcPts val="1000"/>
                        </a:spcBef>
                        <a:spcAft>
                          <a:spcPts val="0"/>
                        </a:spcAft>
                        <a:buFont typeface="+mj-lt"/>
                        <a:buAutoNum type="arabicPeriod"/>
                      </a:pPr>
                      <a:r>
                        <a:rPr lang="es-ES" sz="1600" dirty="0"/>
                        <a:t>Útiles cuando no es posible anticipar realmente las posibles respuestas</a:t>
                      </a:r>
                      <a:r>
                        <a:rPr lang="en-US" sz="1600" dirty="0"/>
                        <a:t>.</a:t>
                      </a:r>
                      <a:endParaRPr sz="1600" dirty="0"/>
                    </a:p>
                    <a:p>
                      <a:pPr marL="342900" lvl="0" indent="-342900" algn="l" rtl="0">
                        <a:lnSpc>
                          <a:spcPct val="115000"/>
                        </a:lnSpc>
                        <a:spcBef>
                          <a:spcPts val="1000"/>
                        </a:spcBef>
                        <a:spcAft>
                          <a:spcPts val="0"/>
                        </a:spcAft>
                        <a:buFont typeface="+mj-lt"/>
                        <a:buAutoNum type="arabicPeriod"/>
                      </a:pPr>
                      <a:r>
                        <a:rPr lang="en-US" sz="1600" dirty="0" err="1"/>
                        <a:t>Útiles</a:t>
                      </a:r>
                      <a:r>
                        <a:rPr lang="en-US" sz="1600" dirty="0"/>
                        <a:t> para </a:t>
                      </a:r>
                      <a:r>
                        <a:rPr lang="en-US" sz="1600" dirty="0" err="1"/>
                        <a:t>tratar</a:t>
                      </a:r>
                      <a:r>
                        <a:rPr lang="en-US" sz="1600" dirty="0"/>
                        <a:t> </a:t>
                      </a:r>
                      <a:r>
                        <a:rPr lang="en-US" sz="1600" dirty="0" err="1"/>
                        <a:t>problemas</a:t>
                      </a:r>
                      <a:r>
                        <a:rPr lang="en-US" sz="1600" dirty="0"/>
                        <a:t> </a:t>
                      </a:r>
                      <a:r>
                        <a:rPr lang="en-US" sz="1600" dirty="0" err="1"/>
                        <a:t>complejos</a:t>
                      </a:r>
                      <a:r>
                        <a:rPr lang="en-US" sz="1600" dirty="0"/>
                        <a:t> o </a:t>
                      </a:r>
                      <a:r>
                        <a:rPr lang="en-US" sz="1600" dirty="0" err="1"/>
                        <a:t>delicados</a:t>
                      </a:r>
                      <a:r>
                        <a:rPr lang="en-US" sz="1600" dirty="0"/>
                        <a:t>.</a:t>
                      </a:r>
                      <a:endParaRPr sz="1600"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s-ES" sz="1600" dirty="0"/>
                        <a:t>Demasiado difuso y difícil de entender.</a:t>
                      </a:r>
                    </a:p>
                    <a:p>
                      <a:pPr marL="342900" lvl="0" indent="-342900" algn="l" rtl="0">
                        <a:lnSpc>
                          <a:spcPct val="115000"/>
                        </a:lnSpc>
                        <a:spcBef>
                          <a:spcPts val="1000"/>
                        </a:spcBef>
                        <a:spcAft>
                          <a:spcPts val="0"/>
                        </a:spcAft>
                        <a:buFont typeface="+mj-lt"/>
                        <a:buAutoNum type="arabicPeriod"/>
                      </a:pPr>
                      <a:r>
                        <a:rPr lang="es-ES" sz="1600" dirty="0"/>
                        <a:t>Problemas de codificación (por ejemplo, respuestas genéricas o inexactas).</a:t>
                      </a:r>
                    </a:p>
                    <a:p>
                      <a:pPr marL="342900" lvl="0" indent="-342900" algn="l" rtl="0">
                        <a:lnSpc>
                          <a:spcPct val="115000"/>
                        </a:lnSpc>
                        <a:spcBef>
                          <a:spcPts val="1000"/>
                        </a:spcBef>
                        <a:spcAft>
                          <a:spcPts val="0"/>
                        </a:spcAft>
                        <a:buFont typeface="+mj-lt"/>
                        <a:buAutoNum type="arabicPeriod"/>
                      </a:pPr>
                      <a:r>
                        <a:rPr lang="es-ES" sz="1600" dirty="0"/>
                        <a:t>Calidad de respuesta en función del nivel educativo.</a:t>
                      </a:r>
                    </a:p>
                    <a:p>
                      <a:pPr marL="342900" lvl="0" indent="-342900" algn="l" rtl="0">
                        <a:lnSpc>
                          <a:spcPct val="115000"/>
                        </a:lnSpc>
                        <a:spcBef>
                          <a:spcPts val="1000"/>
                        </a:spcBef>
                        <a:spcAft>
                          <a:spcPts val="0"/>
                        </a:spcAft>
                        <a:buFont typeface="+mj-lt"/>
                        <a:buAutoNum type="arabicPeriod"/>
                      </a:pPr>
                      <a:r>
                        <a:rPr lang="es-ES" sz="1600" dirty="0"/>
                        <a:t>Se penaliza a personas que no están acostumbradas a conceptualizar de forma escrita.</a:t>
                      </a:r>
                    </a:p>
                    <a:p>
                      <a:pPr marL="342900" lvl="0" indent="-342900" algn="l" rtl="0">
                        <a:lnSpc>
                          <a:spcPct val="115000"/>
                        </a:lnSpc>
                        <a:spcBef>
                          <a:spcPts val="1000"/>
                        </a:spcBef>
                        <a:spcAft>
                          <a:spcPts val="0"/>
                        </a:spcAft>
                        <a:buFont typeface="+mj-lt"/>
                        <a:buAutoNum type="arabicPeriod"/>
                      </a:pPr>
                      <a:r>
                        <a:rPr lang="en-US" sz="1600" dirty="0" err="1"/>
                        <a:t>Exigente</a:t>
                      </a:r>
                      <a:r>
                        <a:rPr lang="en-US" sz="1600" dirty="0"/>
                        <a:t>, alto </a:t>
                      </a:r>
                      <a:r>
                        <a:rPr lang="en-US" sz="1600" dirty="0" err="1"/>
                        <a:t>índice</a:t>
                      </a:r>
                      <a:r>
                        <a:rPr lang="en-US" sz="1600" dirty="0"/>
                        <a:t> de </a:t>
                      </a:r>
                      <a:r>
                        <a:rPr lang="en-US" sz="1600" dirty="0" err="1"/>
                        <a:t>rechazo</a:t>
                      </a:r>
                      <a:r>
                        <a:rPr lang="en-US" sz="1600" dirty="0"/>
                        <a:t>.</a:t>
                      </a:r>
                      <a:endParaRPr sz="1600" dirty="0"/>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82BFF108-7AD0-4851-BD76-4EFB7E33D0F8}"/>
              </a:ext>
            </a:extLst>
          </p:cNvPr>
          <p:cNvSpPr txBox="1"/>
          <p:nvPr/>
        </p:nvSpPr>
        <p:spPr>
          <a:xfrm>
            <a:off x="4169196" y="463345"/>
            <a:ext cx="7654086"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99f1de2ff6_0_1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61" name="Google Shape;261;g99f1de2ff6_0_1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62" name="Google Shape;262;g99f1de2ff6_0_1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64" name="Google Shape;264;g99f1de2ff6_0_132"/>
          <p:cNvSpPr txBox="1"/>
          <p:nvPr/>
        </p:nvSpPr>
        <p:spPr>
          <a:xfrm>
            <a:off x="705625" y="1908926"/>
            <a:ext cx="10964700" cy="9000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Configuración</a:t>
            </a:r>
            <a:r>
              <a:rPr kumimoji="0" lang="en-US" sz="2400" b="1" i="0" u="none" strike="noStrike" kern="0" cap="none" spc="0" normalizeH="0" baseline="0" noProof="0" dirty="0">
                <a:ln>
                  <a:noFill/>
                </a:ln>
                <a:solidFill>
                  <a:srgbClr val="000000"/>
                </a:solidFill>
                <a:effectLst/>
                <a:uLnTx/>
                <a:uFillTx/>
                <a:latin typeface="Arial"/>
                <a:cs typeface="Arial"/>
                <a:sym typeface="Arial"/>
              </a:rPr>
              <a:t> del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cuestionario</a:t>
            </a:r>
            <a:endParaRPr lang="en-US" sz="1800" dirty="0"/>
          </a:p>
        </p:txBody>
      </p:sp>
      <p:graphicFrame>
        <p:nvGraphicFramePr>
          <p:cNvPr id="265" name="Google Shape;265;g99f1de2ff6_0_132"/>
          <p:cNvGraphicFramePr/>
          <p:nvPr>
            <p:extLst>
              <p:ext uri="{D42A27DB-BD31-4B8C-83A1-F6EECF244321}">
                <p14:modId xmlns:p14="http://schemas.microsoft.com/office/powerpoint/2010/main" val="714855630"/>
              </p:ext>
            </p:extLst>
          </p:nvPr>
        </p:nvGraphicFramePr>
        <p:xfrm>
          <a:off x="798563" y="2484872"/>
          <a:ext cx="10594873" cy="3789239"/>
        </p:xfrm>
        <a:graphic>
          <a:graphicData uri="http://schemas.openxmlformats.org/drawingml/2006/table">
            <a:tbl>
              <a:tblPr>
                <a:noFill/>
                <a:tableStyleId>{DFB421AC-824C-4B51-AFB0-AD003B1F606A}</a:tableStyleId>
              </a:tblPr>
              <a:tblGrid>
                <a:gridCol w="2117660">
                  <a:extLst>
                    <a:ext uri="{9D8B030D-6E8A-4147-A177-3AD203B41FA5}">
                      <a16:colId xmlns:a16="http://schemas.microsoft.com/office/drawing/2014/main" val="20000"/>
                    </a:ext>
                  </a:extLst>
                </a:gridCol>
                <a:gridCol w="4362413">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454375">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sz="1800" b="1" dirty="0"/>
                        <a:t>VENTAJAS</a:t>
                      </a:r>
                      <a:endParaRPr sz="1800" b="1" dirty="0"/>
                    </a:p>
                  </a:txBody>
                  <a:tcPr marL="91425" marR="91425" marT="91425" marB="91425"/>
                </a:tc>
                <a:tc>
                  <a:txBody>
                    <a:bodyPr/>
                    <a:lstStyle/>
                    <a:p>
                      <a:pPr marL="0" lvl="0" indent="0" algn="ctr" rtl="0">
                        <a:lnSpc>
                          <a:spcPct val="115000"/>
                        </a:lnSpc>
                        <a:spcBef>
                          <a:spcPts val="0"/>
                        </a:spcBef>
                        <a:spcAft>
                          <a:spcPts val="0"/>
                        </a:spcAft>
                        <a:buNone/>
                      </a:pPr>
                      <a:r>
                        <a:rPr lang="en-US" sz="1800" b="1" dirty="0"/>
                        <a:t>DESVENTAJAS</a:t>
                      </a:r>
                      <a:endParaRPr sz="1800" b="1" dirty="0"/>
                    </a:p>
                  </a:txBody>
                  <a:tcPr marL="91425" marR="91425" marT="91425" marB="91425"/>
                </a:tc>
                <a:extLst>
                  <a:ext uri="{0D108BD9-81ED-4DB2-BD59-A6C34878D82A}">
                    <a16:rowId xmlns:a16="http://schemas.microsoft.com/office/drawing/2014/main" val="10000"/>
                  </a:ext>
                </a:extLst>
              </a:tr>
              <a:tr h="2883125">
                <a:tc>
                  <a:txBody>
                    <a:bodyPr/>
                    <a:lstStyle/>
                    <a:p>
                      <a:pPr marL="0" lvl="0" indent="0" algn="ctr" rtl="0">
                        <a:lnSpc>
                          <a:spcPct val="115000"/>
                        </a:lnSpc>
                        <a:spcBef>
                          <a:spcPts val="0"/>
                        </a:spcBef>
                        <a:spcAft>
                          <a:spcPts val="0"/>
                        </a:spcAft>
                        <a:buNone/>
                      </a:pPr>
                      <a:r>
                        <a:rPr lang="en-US" sz="1800" b="1" dirty="0"/>
                        <a:t>PREGUNTAS CON FINAL CERRADO</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s-ES" sz="1600" dirty="0">
                          <a:solidFill>
                            <a:srgbClr val="404040"/>
                          </a:solidFill>
                        </a:rPr>
                        <a:t>Estandarizado (comparación fácil).</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Codificación fácil.</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Las respuestas múltiples ayudan a aclarar las preguntas.</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Obtienes respuestas veraces cuando se trata de datos delicados.</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Estimula la memoria cuando se concentra en eventos pasados.</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Fácil para el entrevistado.</a:t>
                      </a:r>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s-ES" sz="1600" dirty="0">
                          <a:solidFill>
                            <a:srgbClr val="404040"/>
                          </a:solidFill>
                        </a:rPr>
                        <a:t>El entrevistado podría proporcionar respuestas aleatorias.</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Las respuestas propuestas pueden influir en la respuesta al excluir otras alternativas.</a:t>
                      </a:r>
                    </a:p>
                    <a:p>
                      <a:pPr marL="342900" lvl="0" indent="-342900" algn="l" rtl="0">
                        <a:lnSpc>
                          <a:spcPct val="115000"/>
                        </a:lnSpc>
                        <a:spcBef>
                          <a:spcPts val="1000"/>
                        </a:spcBef>
                        <a:spcAft>
                          <a:spcPts val="0"/>
                        </a:spcAft>
                        <a:buFont typeface="+mj-lt"/>
                        <a:buAutoNum type="arabicPeriod"/>
                      </a:pPr>
                      <a:r>
                        <a:rPr lang="es-ES" sz="1600" dirty="0">
                          <a:solidFill>
                            <a:srgbClr val="404040"/>
                          </a:solidFill>
                        </a:rPr>
                        <a:t>En consultas largas, el orden de las preguntas puede influir en los encuestados.</a:t>
                      </a:r>
                    </a:p>
                  </a:txBody>
                  <a:tcPr marL="91425" marR="91425" marT="91425" marB="91425"/>
                </a:tc>
                <a:extLst>
                  <a:ext uri="{0D108BD9-81ED-4DB2-BD59-A6C34878D82A}">
                    <a16:rowId xmlns:a16="http://schemas.microsoft.com/office/drawing/2014/main" val="10001"/>
                  </a:ext>
                </a:extLst>
              </a:tr>
            </a:tbl>
          </a:graphicData>
        </a:graphic>
      </p:graphicFrame>
      <p:sp>
        <p:nvSpPr>
          <p:cNvPr id="3" name="Google Shape;273;g99f1de2ff6_0_142">
            <a:extLst>
              <a:ext uri="{FF2B5EF4-FFF2-40B4-BE49-F238E27FC236}">
                <a16:creationId xmlns:a16="http://schemas.microsoft.com/office/drawing/2014/main" id="{B1799889-B370-4339-B41F-6C18907E73B5}"/>
              </a:ext>
            </a:extLst>
          </p:cNvPr>
          <p:cNvSpPr txBox="1"/>
          <p:nvPr/>
        </p:nvSpPr>
        <p:spPr>
          <a:xfrm>
            <a:off x="3993505" y="484225"/>
            <a:ext cx="790480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719349"/>
            <a:ext cx="10964700" cy="40137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Configuración</a:t>
            </a:r>
            <a:r>
              <a:rPr kumimoji="0" lang="en-US" sz="2400" b="1" i="0" u="none" strike="noStrike" kern="0" cap="none" spc="0" normalizeH="0" baseline="0" noProof="0" dirty="0">
                <a:ln>
                  <a:noFill/>
                </a:ln>
                <a:solidFill>
                  <a:srgbClr val="000000"/>
                </a:solidFill>
                <a:effectLst/>
                <a:uLnTx/>
                <a:uFillTx/>
                <a:latin typeface="Arial"/>
                <a:cs typeface="Arial"/>
                <a:sym typeface="Arial"/>
              </a:rPr>
              <a:t> del </a:t>
            </a:r>
            <a:r>
              <a:rPr kumimoji="0" lang="en-US" sz="2400" b="1" i="0" u="none" strike="noStrike" kern="0" cap="none" spc="0" normalizeH="0" baseline="0" noProof="0" dirty="0" err="1">
                <a:ln>
                  <a:noFill/>
                </a:ln>
                <a:solidFill>
                  <a:srgbClr val="000000"/>
                </a:solidFill>
                <a:effectLst/>
                <a:uLnTx/>
                <a:uFillTx/>
                <a:latin typeface="Arial"/>
                <a:cs typeface="Arial"/>
                <a:sym typeface="Arial"/>
              </a:rPr>
              <a:t>cuestionario</a:t>
            </a:r>
            <a:endParaRPr lang="en-US" sz="1800" dirty="0"/>
          </a:p>
          <a:p>
            <a:pPr marL="0" marR="0" lvl="0" indent="0" algn="l" rtl="0">
              <a:lnSpc>
                <a:spcPct val="120000"/>
              </a:lnSpc>
              <a:spcBef>
                <a:spcPts val="0"/>
              </a:spcBef>
              <a:spcAft>
                <a:spcPts val="0"/>
              </a:spcAft>
              <a:buNone/>
            </a:pPr>
            <a:endParaRPr lang="en-US" sz="2000" dirty="0"/>
          </a:p>
          <a:p>
            <a:pPr marL="0" marR="0" lvl="0" indent="0" algn="l" rtl="0">
              <a:lnSpc>
                <a:spcPct val="120000"/>
              </a:lnSpc>
              <a:spcBef>
                <a:spcPts val="0"/>
              </a:spcBef>
              <a:spcAft>
                <a:spcPts val="0"/>
              </a:spcAft>
              <a:buNone/>
            </a:pPr>
            <a:r>
              <a:rPr lang="es-ES" sz="2000" dirty="0"/>
              <a:t>Formulación de las preguntas:</a:t>
            </a:r>
            <a:endParaRPr sz="2000" dirty="0"/>
          </a:p>
          <a:p>
            <a:pPr marL="457200" marR="0" lvl="0" indent="-342900" algn="l" rtl="0">
              <a:lnSpc>
                <a:spcPct val="120000"/>
              </a:lnSpc>
              <a:spcBef>
                <a:spcPts val="0"/>
              </a:spcBef>
              <a:spcAft>
                <a:spcPts val="0"/>
              </a:spcAft>
              <a:buSzPts val="1800"/>
              <a:buChar char="●"/>
            </a:pPr>
            <a:r>
              <a:rPr lang="es-ES" sz="1800" dirty="0"/>
              <a:t>Lenguaje sencillo (Evita un lenguaje muy florido);</a:t>
            </a:r>
          </a:p>
          <a:p>
            <a:pPr marL="457200" marR="0" lvl="0" indent="-342900" algn="l" rtl="0">
              <a:lnSpc>
                <a:spcPct val="120000"/>
              </a:lnSpc>
              <a:spcBef>
                <a:spcPts val="0"/>
              </a:spcBef>
              <a:spcAft>
                <a:spcPts val="0"/>
              </a:spcAft>
              <a:buSzPts val="1800"/>
              <a:buChar char="●"/>
            </a:pPr>
            <a:r>
              <a:rPr lang="es-ES" sz="1800" dirty="0"/>
              <a:t>Sintaxis sencilla (Evita la doble negativa, evita requerir un esfuerzo cognitivo a los encuestados);</a:t>
            </a:r>
          </a:p>
          <a:p>
            <a:pPr marL="457200" marR="0" lvl="0" indent="-342900" algn="l" rtl="0">
              <a:lnSpc>
                <a:spcPct val="120000"/>
              </a:lnSpc>
              <a:spcBef>
                <a:spcPts val="0"/>
              </a:spcBef>
              <a:spcAft>
                <a:spcPts val="0"/>
              </a:spcAft>
              <a:buSzPts val="1800"/>
              <a:buChar char="●"/>
            </a:pPr>
            <a:r>
              <a:rPr lang="es-ES" sz="1800" dirty="0"/>
              <a:t>Contenido sencillo (investiga una característica cada vez, por lo que evita múltiples declaraciones en la misma pregunta).</a:t>
            </a:r>
          </a:p>
          <a:p>
            <a:pPr marL="0" lvl="0" indent="0" algn="l" rtl="0">
              <a:lnSpc>
                <a:spcPct val="120000"/>
              </a:lnSpc>
              <a:spcBef>
                <a:spcPts val="0"/>
              </a:spcBef>
              <a:spcAft>
                <a:spcPts val="0"/>
              </a:spcAft>
              <a:buNone/>
            </a:pPr>
            <a:r>
              <a:rPr lang="es-ES" sz="2000" dirty="0">
                <a:solidFill>
                  <a:schemeClr val="dk1"/>
                </a:solidFill>
              </a:rPr>
              <a:t>Orden de las preguntas:</a:t>
            </a:r>
            <a:endParaRPr sz="2000" dirty="0">
              <a:solidFill>
                <a:schemeClr val="dk1"/>
              </a:solidFill>
            </a:endParaRPr>
          </a:p>
          <a:p>
            <a:pPr marL="457200" lvl="0" indent="-342900" algn="l" rtl="0">
              <a:lnSpc>
                <a:spcPct val="120000"/>
              </a:lnSpc>
              <a:spcBef>
                <a:spcPts val="0"/>
              </a:spcBef>
              <a:spcAft>
                <a:spcPts val="0"/>
              </a:spcAft>
              <a:buClr>
                <a:schemeClr val="dk1"/>
              </a:buClr>
              <a:buSzPts val="1800"/>
              <a:buChar char="●"/>
            </a:pPr>
            <a:r>
              <a:rPr lang="es-ES" sz="1800" dirty="0">
                <a:solidFill>
                  <a:schemeClr val="dk1"/>
                </a:solidFill>
              </a:rPr>
              <a:t>Las preguntas más fáciles primero; </a:t>
            </a:r>
          </a:p>
          <a:p>
            <a:pPr marL="457200" lvl="0" indent="-342900" algn="l" rtl="0">
              <a:lnSpc>
                <a:spcPct val="120000"/>
              </a:lnSpc>
              <a:spcBef>
                <a:spcPts val="0"/>
              </a:spcBef>
              <a:spcAft>
                <a:spcPts val="0"/>
              </a:spcAft>
              <a:buClr>
                <a:schemeClr val="dk1"/>
              </a:buClr>
              <a:buSzPts val="1800"/>
              <a:buChar char="●"/>
            </a:pPr>
            <a:r>
              <a:rPr lang="es-ES" sz="1800" dirty="0">
                <a:solidFill>
                  <a:schemeClr val="dk1"/>
                </a:solidFill>
              </a:rPr>
              <a:t>Sigue un orden lógico; </a:t>
            </a:r>
          </a:p>
          <a:p>
            <a:pPr marL="457200" lvl="0" indent="-342900" algn="l" rtl="0">
              <a:lnSpc>
                <a:spcPct val="120000"/>
              </a:lnSpc>
              <a:spcBef>
                <a:spcPts val="0"/>
              </a:spcBef>
              <a:spcAft>
                <a:spcPts val="0"/>
              </a:spcAft>
              <a:buClr>
                <a:schemeClr val="dk1"/>
              </a:buClr>
              <a:buSzPts val="1800"/>
              <a:buChar char="●"/>
            </a:pPr>
            <a:r>
              <a:rPr lang="es-ES" sz="1800" dirty="0">
                <a:solidFill>
                  <a:schemeClr val="dk1"/>
                </a:solidFill>
              </a:rPr>
              <a:t>Preguntas con final abierto y delicadas al final; </a:t>
            </a:r>
          </a:p>
          <a:p>
            <a:pPr marL="457200" lvl="0" indent="-342900" algn="l" rtl="0">
              <a:lnSpc>
                <a:spcPct val="120000"/>
              </a:lnSpc>
              <a:spcBef>
                <a:spcPts val="0"/>
              </a:spcBef>
              <a:spcAft>
                <a:spcPts val="0"/>
              </a:spcAft>
              <a:buClr>
                <a:schemeClr val="dk1"/>
              </a:buClr>
              <a:buSzPts val="1800"/>
              <a:buChar char="●"/>
            </a:pPr>
            <a:r>
              <a:rPr lang="es-ES" sz="1800" dirty="0">
                <a:solidFill>
                  <a:schemeClr val="dk1"/>
                </a:solidFill>
              </a:rPr>
              <a:t>Alterna extensión y tipo.</a:t>
            </a: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147073" y="478094"/>
            <a:ext cx="7698331"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2.2.3. </a:t>
            </a:r>
            <a:r>
              <a:rPr kumimoji="0" lang="en-US" sz="2400" b="1" i="0" u="none" strike="noStrike" kern="0" cap="none" spc="0" normalizeH="0" baseline="0" noProof="0" dirty="0" err="1">
                <a:ln>
                  <a:noFill/>
                </a:ln>
                <a:solidFill>
                  <a:srgbClr val="000000"/>
                </a:solidFill>
                <a:effectLst/>
                <a:uLnTx/>
                <a:uFillTx/>
                <a:latin typeface="Arial"/>
                <a:cs typeface="Arial"/>
                <a:sym typeface="Arial"/>
              </a:rPr>
              <a:t>Verificación</a:t>
            </a:r>
            <a:endParaRPr lang="en-US" sz="2000" dirty="0">
              <a:ea typeface="Arial Rounded"/>
            </a:endParaRPr>
          </a:p>
          <a:p>
            <a:pPr lvl="0" algn="just">
              <a:lnSpc>
                <a:spcPct val="120000"/>
              </a:lnSpc>
              <a:spcAft>
                <a:spcPts val="1000"/>
              </a:spcAft>
            </a:pPr>
            <a:r>
              <a:rPr lang="en-US" sz="2000" u="none" strike="noStrike" dirty="0" err="1">
                <a:effectLst/>
                <a:latin typeface="Arial Rounded"/>
                <a:ea typeface="Arial Rounded"/>
                <a:cs typeface="Arial Rounded"/>
              </a:rPr>
              <a:t>Evaluar</a:t>
            </a:r>
            <a:r>
              <a:rPr lang="en-US" sz="2000" dirty="0">
                <a:latin typeface="Arial Rounded"/>
                <a:ea typeface="Arial Rounded"/>
                <a:cs typeface="Arial Rounded"/>
              </a:rPr>
              <a:t>:</a:t>
            </a:r>
          </a:p>
          <a:p>
            <a:pPr marL="285750" lvl="6" indent="-285750" algn="just">
              <a:lnSpc>
                <a:spcPct val="120000"/>
              </a:lnSpc>
              <a:spcAft>
                <a:spcPts val="1000"/>
              </a:spcAft>
              <a:buSzPct val="106000"/>
              <a:buFontTx/>
              <a:buChar char="●"/>
            </a:pPr>
            <a:r>
              <a:rPr lang="en-US" sz="1800" u="none" strike="noStrike" dirty="0" err="1">
                <a:effectLst/>
                <a:latin typeface="Arial Rounded"/>
                <a:ea typeface="Arial Rounded"/>
                <a:cs typeface="Arial Rounded"/>
              </a:rPr>
              <a:t>Congruencia</a:t>
            </a:r>
            <a:r>
              <a:rPr lang="en-US" sz="1800" u="none" strike="noStrike" dirty="0">
                <a:effectLst/>
                <a:latin typeface="Arial Rounded"/>
                <a:ea typeface="Arial Rounded"/>
                <a:cs typeface="Arial Rounded"/>
              </a:rPr>
              <a:t> entre las </a:t>
            </a:r>
            <a:r>
              <a:rPr lang="en-US" sz="1800" u="none" strike="noStrike" dirty="0" err="1">
                <a:effectLst/>
                <a:latin typeface="Arial Rounded"/>
                <a:ea typeface="Arial Rounded"/>
                <a:cs typeface="Arial Rounded"/>
              </a:rPr>
              <a:t>herramientas</a:t>
            </a:r>
            <a:r>
              <a:rPr lang="en-US" sz="1800" u="none" strike="noStrike" dirty="0">
                <a:effectLst/>
                <a:latin typeface="Arial Rounded"/>
                <a:ea typeface="Arial Rounded"/>
                <a:cs typeface="Arial Rounded"/>
              </a:rPr>
              <a:t> de </a:t>
            </a:r>
            <a:r>
              <a:rPr lang="en-US" sz="1800" u="none" strike="noStrike" dirty="0" err="1">
                <a:effectLst/>
                <a:latin typeface="Arial Rounded"/>
                <a:ea typeface="Arial Rounded"/>
                <a:cs typeface="Arial Rounded"/>
              </a:rPr>
              <a:t>medición</a:t>
            </a:r>
            <a:r>
              <a:rPr lang="en-US" sz="1800" u="none" strike="noStrike" dirty="0">
                <a:effectLst/>
                <a:latin typeface="Arial Rounded"/>
                <a:ea typeface="Arial Rounded"/>
                <a:cs typeface="Arial Rounded"/>
              </a:rPr>
              <a:t> y las </a:t>
            </a:r>
            <a:r>
              <a:rPr lang="en-US" sz="1800" u="none" strike="noStrike" dirty="0" err="1">
                <a:effectLst/>
                <a:latin typeface="Arial Rounded"/>
                <a:ea typeface="Arial Rounded"/>
                <a:cs typeface="Arial Rounded"/>
              </a:rPr>
              <a:t>necesidades</a:t>
            </a:r>
            <a:r>
              <a:rPr lang="en-US" sz="1800" u="none" strike="noStrike" dirty="0">
                <a:effectLst/>
                <a:latin typeface="Arial Rounded"/>
                <a:ea typeface="Arial Rounded"/>
                <a:cs typeface="Arial Rounded"/>
              </a:rPr>
              <a:t> </a:t>
            </a:r>
            <a:r>
              <a:rPr lang="en-US" sz="1800" u="none" strike="noStrike" dirty="0" err="1">
                <a:effectLst/>
                <a:latin typeface="Arial Rounded"/>
                <a:ea typeface="Arial Rounded"/>
                <a:cs typeface="Arial Rounded"/>
              </a:rPr>
              <a:t>cognitivas</a:t>
            </a:r>
            <a:r>
              <a:rPr lang="en-US" sz="1800" u="none" strike="noStrike" dirty="0">
                <a:effectLst/>
                <a:latin typeface="Arial Rounded"/>
                <a:ea typeface="Arial Rounded"/>
                <a:cs typeface="Arial Rounded"/>
              </a:rPr>
              <a:t> de la </a:t>
            </a:r>
            <a:r>
              <a:rPr lang="en-US" sz="1800" u="none" strike="noStrike" dirty="0" err="1">
                <a:effectLst/>
                <a:latin typeface="Arial Rounded"/>
                <a:ea typeface="Arial Rounded"/>
                <a:cs typeface="Arial Rounded"/>
              </a:rPr>
              <a:t>encuesta</a:t>
            </a:r>
            <a:r>
              <a:rPr lang="en-US" sz="1800" u="none" strike="noStrike" dirty="0">
                <a:effectLst/>
                <a:latin typeface="Arial Rounded"/>
                <a:ea typeface="Arial Rounded"/>
                <a:cs typeface="Arial Rounded"/>
              </a:rPr>
              <a:t>;</a:t>
            </a:r>
          </a:p>
          <a:p>
            <a:pPr marL="285750" lvl="2" indent="-285750" algn="just">
              <a:lnSpc>
                <a:spcPct val="120000"/>
              </a:lnSpc>
              <a:spcAft>
                <a:spcPts val="1000"/>
              </a:spcAft>
              <a:buSzPct val="106000"/>
              <a:buFontTx/>
              <a:buChar char="●"/>
            </a:pPr>
            <a:r>
              <a:rPr lang="en-US" sz="1800" u="none" strike="noStrike" dirty="0" err="1">
                <a:effectLst/>
                <a:latin typeface="Arial Rounded"/>
                <a:ea typeface="Arial Rounded"/>
                <a:cs typeface="Arial Rounded"/>
              </a:rPr>
              <a:t>Funcionalidad</a:t>
            </a:r>
            <a:r>
              <a:rPr lang="en-US" sz="1800" u="none" strike="noStrike" dirty="0">
                <a:effectLst/>
                <a:latin typeface="Arial Rounded"/>
                <a:ea typeface="Arial Rounded"/>
                <a:cs typeface="Arial Rounded"/>
              </a:rPr>
              <a:t> </a:t>
            </a:r>
            <a:r>
              <a:rPr lang="en-US" sz="1800" u="none" strike="noStrike" dirty="0" err="1">
                <a:effectLst/>
                <a:latin typeface="Arial Rounded"/>
                <a:ea typeface="Arial Rounded"/>
                <a:cs typeface="Arial Rounded"/>
              </a:rPr>
              <a:t>como</a:t>
            </a:r>
            <a:r>
              <a:rPr lang="en-US" sz="1800" u="none" strike="noStrike" dirty="0">
                <a:effectLst/>
                <a:latin typeface="Arial Rounded"/>
                <a:ea typeface="Arial Rounded"/>
                <a:cs typeface="Arial Rounded"/>
              </a:rPr>
              <a:t> </a:t>
            </a:r>
            <a:r>
              <a:rPr lang="en-US" sz="1800" u="none" strike="noStrike" dirty="0" err="1">
                <a:effectLst/>
                <a:latin typeface="Arial Rounded"/>
                <a:ea typeface="Arial Rounded"/>
                <a:cs typeface="Arial Rounded"/>
              </a:rPr>
              <a:t>herramienta</a:t>
            </a:r>
            <a:r>
              <a:rPr lang="en-US" sz="1800" u="none" strike="noStrike" dirty="0">
                <a:effectLst/>
                <a:latin typeface="Arial Rounded"/>
                <a:ea typeface="Arial Rounded"/>
                <a:cs typeface="Arial Rounded"/>
              </a:rPr>
              <a:t> de </a:t>
            </a:r>
            <a:r>
              <a:rPr lang="en-US" sz="1800" u="none" strike="noStrike" dirty="0" err="1">
                <a:effectLst/>
                <a:latin typeface="Arial Rounded"/>
                <a:ea typeface="Arial Rounded"/>
                <a:cs typeface="Arial Rounded"/>
              </a:rPr>
              <a:t>comunicación</a:t>
            </a:r>
            <a:r>
              <a:rPr lang="en-US" sz="1800" u="none" strike="noStrike" dirty="0">
                <a:effectLst/>
                <a:latin typeface="Arial Rounded"/>
                <a:ea typeface="Arial Rounded"/>
                <a:cs typeface="Arial Rounded"/>
              </a:rPr>
              <a:t>;</a:t>
            </a:r>
          </a:p>
          <a:p>
            <a:pPr marL="285750" lvl="2" indent="-285750" algn="just">
              <a:lnSpc>
                <a:spcPct val="120000"/>
              </a:lnSpc>
              <a:spcAft>
                <a:spcPts val="1000"/>
              </a:spcAft>
              <a:buSzPct val="106000"/>
              <a:buFontTx/>
              <a:buChar char="●"/>
            </a:pPr>
            <a:r>
              <a:rPr lang="en-US" sz="1800" dirty="0" err="1">
                <a:latin typeface="Arial Rounded"/>
                <a:ea typeface="Arial Rounded"/>
                <a:cs typeface="Arial Rounded"/>
              </a:rPr>
              <a:t>Funcionalidad</a:t>
            </a:r>
            <a:r>
              <a:rPr lang="en-US" sz="1800" dirty="0">
                <a:latin typeface="Arial Rounded"/>
                <a:ea typeface="Arial Rounded"/>
                <a:cs typeface="Arial Rounded"/>
              </a:rPr>
              <a:t> </a:t>
            </a:r>
            <a:r>
              <a:rPr lang="en-US" sz="1800" dirty="0" err="1">
                <a:latin typeface="Arial Rounded"/>
                <a:ea typeface="Arial Rounded"/>
                <a:cs typeface="Arial Rounded"/>
              </a:rPr>
              <a:t>como</a:t>
            </a:r>
            <a:r>
              <a:rPr lang="en-US" sz="1800" dirty="0">
                <a:latin typeface="Arial Rounded"/>
                <a:ea typeface="Arial Rounded"/>
                <a:cs typeface="Arial Rounded"/>
              </a:rPr>
              <a:t> </a:t>
            </a:r>
            <a:r>
              <a:rPr lang="en-US" sz="1800" dirty="0" err="1">
                <a:latin typeface="Arial Rounded"/>
                <a:ea typeface="Arial Rounded"/>
                <a:cs typeface="Arial Rounded"/>
              </a:rPr>
              <a:t>herramienta</a:t>
            </a:r>
            <a:r>
              <a:rPr lang="en-US" sz="1800" dirty="0">
                <a:latin typeface="Arial Rounded"/>
                <a:ea typeface="Arial Rounded"/>
                <a:cs typeface="Arial Rounded"/>
              </a:rPr>
              <a:t> </a:t>
            </a:r>
            <a:r>
              <a:rPr lang="en-US" sz="1800" dirty="0" err="1">
                <a:latin typeface="Arial Rounded"/>
                <a:ea typeface="Arial Rounded"/>
                <a:cs typeface="Arial Rounded"/>
              </a:rPr>
              <a:t>útil</a:t>
            </a:r>
            <a:r>
              <a:rPr lang="en-US" sz="1800" dirty="0">
                <a:latin typeface="Arial Rounded"/>
                <a:ea typeface="Arial Rounded"/>
                <a:cs typeface="Arial Rounded"/>
              </a:rPr>
              <a:t> para el </a:t>
            </a:r>
            <a:r>
              <a:rPr lang="en-US" sz="1800" dirty="0" err="1">
                <a:latin typeface="Arial Rounded"/>
                <a:ea typeface="Arial Rounded"/>
                <a:cs typeface="Arial Rounded"/>
              </a:rPr>
              <a:t>entrevistador</a:t>
            </a:r>
            <a:r>
              <a:rPr lang="en-US" sz="1800" u="none" strike="noStrike" dirty="0">
                <a:effectLst/>
                <a:latin typeface="Arial Rounded"/>
                <a:ea typeface="Arial Rounded"/>
                <a:cs typeface="Arial Rounded"/>
              </a:rPr>
              <a:t>.</a:t>
            </a:r>
          </a:p>
          <a:p>
            <a:pPr lvl="0" algn="just">
              <a:lnSpc>
                <a:spcPct val="120000"/>
              </a:lnSpc>
              <a:spcAft>
                <a:spcPts val="1000"/>
              </a:spcAft>
            </a:pPr>
            <a:endParaRPr lang="en-US" sz="1800" dirty="0">
              <a:latin typeface="Arial Rounded"/>
              <a:ea typeface="Arial Rounded"/>
              <a:cs typeface="Arial Rounded"/>
            </a:endParaRPr>
          </a:p>
          <a:p>
            <a:pPr lvl="0" algn="just">
              <a:lnSpc>
                <a:spcPct val="120000"/>
              </a:lnSpc>
              <a:spcAft>
                <a:spcPts val="1000"/>
              </a:spcAft>
            </a:pPr>
            <a:r>
              <a:rPr lang="en-US" sz="1800" u="none" strike="noStrike" dirty="0" err="1">
                <a:effectLst/>
                <a:latin typeface="Arial Rounded"/>
                <a:ea typeface="Arial Rounded"/>
                <a:cs typeface="Arial Rounded"/>
              </a:rPr>
              <a:t>Generalmente</a:t>
            </a:r>
            <a:r>
              <a:rPr lang="en-US" sz="1800" u="none" strike="noStrike" dirty="0">
                <a:effectLst/>
                <a:latin typeface="Arial Rounded"/>
                <a:ea typeface="Arial Rounded"/>
                <a:cs typeface="Arial Rounded"/>
              </a:rPr>
              <a:t> se </a:t>
            </a:r>
            <a:r>
              <a:rPr lang="en-US" sz="1800" u="none" strike="noStrike" dirty="0" err="1">
                <a:effectLst/>
                <a:latin typeface="Arial Rounded"/>
                <a:ea typeface="Arial Rounded"/>
                <a:cs typeface="Arial Rounded"/>
              </a:rPr>
              <a:t>lleva</a:t>
            </a:r>
            <a:r>
              <a:rPr lang="en-US" sz="1800" u="none" strike="noStrike" dirty="0">
                <a:effectLst/>
                <a:latin typeface="Arial Rounded"/>
                <a:ea typeface="Arial Rounded"/>
                <a:cs typeface="Arial Rounded"/>
              </a:rPr>
              <a:t> a </a:t>
            </a:r>
            <a:r>
              <a:rPr lang="en-US" sz="1800" u="none" strike="noStrike" dirty="0" err="1">
                <a:effectLst/>
                <a:latin typeface="Arial Rounded"/>
                <a:ea typeface="Arial Rounded"/>
                <a:cs typeface="Arial Rounded"/>
              </a:rPr>
              <a:t>cabo</a:t>
            </a:r>
            <a:r>
              <a:rPr lang="en-US" sz="1800" u="none" strike="noStrike" dirty="0">
                <a:effectLst/>
                <a:latin typeface="Arial Rounded"/>
                <a:ea typeface="Arial Rounded"/>
                <a:cs typeface="Arial Rounded"/>
              </a:rPr>
              <a:t> a </a:t>
            </a:r>
            <a:r>
              <a:rPr lang="en-US" sz="1800" u="none" strike="noStrike" dirty="0" err="1">
                <a:effectLst/>
                <a:latin typeface="Arial Rounded"/>
                <a:ea typeface="Arial Rounded"/>
                <a:cs typeface="Arial Rounded"/>
              </a:rPr>
              <a:t>través</a:t>
            </a:r>
            <a:r>
              <a:rPr lang="en-US" sz="1800" u="none" strike="noStrike" dirty="0">
                <a:effectLst/>
                <a:latin typeface="Arial Rounded"/>
                <a:ea typeface="Arial Rounded"/>
                <a:cs typeface="Arial Rounded"/>
              </a:rPr>
              <a:t> de un </a:t>
            </a:r>
            <a:r>
              <a:rPr lang="en-US" sz="1800" b="1" u="none" strike="noStrike" dirty="0" err="1">
                <a:effectLst/>
                <a:latin typeface="Arial Rounded"/>
                <a:ea typeface="Arial Rounded"/>
                <a:cs typeface="Arial Rounded"/>
              </a:rPr>
              <a:t>e</a:t>
            </a:r>
            <a:r>
              <a:rPr lang="en-US" sz="1800" b="1" i="1" u="none" strike="noStrike" dirty="0" err="1">
                <a:effectLst/>
                <a:latin typeface="Arial Rounded"/>
                <a:ea typeface="Arial Rounded"/>
                <a:cs typeface="Arial Rounded"/>
              </a:rPr>
              <a:t>studio</a:t>
            </a:r>
            <a:r>
              <a:rPr lang="en-US" sz="1800" b="1" i="1" u="none" strike="noStrike" dirty="0">
                <a:effectLst/>
                <a:latin typeface="Arial Rounded"/>
                <a:ea typeface="Arial Rounded"/>
                <a:cs typeface="Arial Rounded"/>
              </a:rPr>
              <a:t> </a:t>
            </a:r>
            <a:r>
              <a:rPr lang="en-US" sz="1800" b="1" i="1" u="none" strike="noStrike" dirty="0" err="1">
                <a:effectLst/>
                <a:latin typeface="Arial Rounded"/>
                <a:ea typeface="Arial Rounded"/>
                <a:cs typeface="Arial Rounded"/>
              </a:rPr>
              <a:t>piloto</a:t>
            </a:r>
            <a:r>
              <a:rPr lang="en-US" sz="1800" u="none" strike="noStrike" dirty="0">
                <a:effectLst/>
                <a:latin typeface="Arial Rounded"/>
                <a:ea typeface="Arial Rounded"/>
                <a:cs typeface="Arial Rounded"/>
              </a:rPr>
              <a:t>, </a:t>
            </a:r>
            <a:r>
              <a:rPr lang="en-US" sz="1800" u="none" strike="noStrike" dirty="0" err="1">
                <a:effectLst/>
                <a:latin typeface="Arial Rounded"/>
                <a:ea typeface="Arial Rounded"/>
                <a:cs typeface="Arial Rounded"/>
              </a:rPr>
              <a:t>donde</a:t>
            </a:r>
            <a:r>
              <a:rPr lang="en-US" sz="1800" u="none" strike="noStrike" dirty="0">
                <a:effectLst/>
                <a:latin typeface="Arial Rounded"/>
                <a:ea typeface="Arial Rounded"/>
                <a:cs typeface="Arial Rounded"/>
              </a:rPr>
              <a:t> el </a:t>
            </a:r>
            <a:r>
              <a:rPr lang="en-US" sz="1800" u="none" strike="noStrike" dirty="0" err="1">
                <a:effectLst/>
                <a:latin typeface="Arial Rounded"/>
                <a:ea typeface="Arial Rounded"/>
                <a:cs typeface="Arial Rounded"/>
              </a:rPr>
              <a:t>cuestionario</a:t>
            </a:r>
            <a:r>
              <a:rPr lang="en-US" sz="1800" u="none" strike="noStrike" dirty="0">
                <a:effectLst/>
                <a:latin typeface="Arial Rounded"/>
                <a:ea typeface="Arial Rounded"/>
                <a:cs typeface="Arial Rounded"/>
              </a:rPr>
              <a:t> se </a:t>
            </a:r>
            <a:r>
              <a:rPr lang="en-US" sz="1800" u="none" strike="noStrike" dirty="0" err="1">
                <a:effectLst/>
                <a:latin typeface="Arial Rounded"/>
                <a:ea typeface="Arial Rounded"/>
                <a:cs typeface="Arial Rounded"/>
              </a:rPr>
              <a:t>administra</a:t>
            </a:r>
            <a:r>
              <a:rPr lang="en-US" sz="1800" u="none" strike="noStrike" dirty="0">
                <a:effectLst/>
                <a:latin typeface="Arial Rounded"/>
                <a:ea typeface="Arial Rounded"/>
                <a:cs typeface="Arial Rounded"/>
              </a:rPr>
              <a:t> primero a una </a:t>
            </a:r>
            <a:r>
              <a:rPr lang="en-US" sz="1800" u="none" strike="noStrike" dirty="0" err="1">
                <a:effectLst/>
                <a:latin typeface="Arial Rounded"/>
                <a:ea typeface="Arial Rounded"/>
                <a:cs typeface="Arial Rounded"/>
              </a:rPr>
              <a:t>muestra</a:t>
            </a:r>
            <a:r>
              <a:rPr lang="en-US" sz="1800" u="none" strike="noStrike" dirty="0">
                <a:effectLst/>
                <a:latin typeface="Arial Rounded"/>
                <a:ea typeface="Arial Rounded"/>
                <a:cs typeface="Arial Rounded"/>
              </a:rPr>
              <a:t> </a:t>
            </a:r>
            <a:r>
              <a:rPr lang="en-US" sz="1800" u="none" strike="noStrike" dirty="0" err="1">
                <a:effectLst/>
                <a:latin typeface="Arial Rounded"/>
                <a:ea typeface="Arial Rounded"/>
                <a:cs typeface="Arial Rounded"/>
              </a:rPr>
              <a:t>razonada</a:t>
            </a:r>
            <a:r>
              <a:rPr lang="en-US" sz="1800" u="none" strike="noStrike" dirty="0">
                <a:effectLst/>
                <a:latin typeface="Arial Rounded"/>
                <a:ea typeface="Arial Rounded"/>
                <a:cs typeface="Arial Rounded"/>
              </a:rPr>
              <a:t>.</a:t>
            </a:r>
            <a:endParaRPr lang="it-IT" sz="1800" u="none" strike="noStrike" dirty="0">
              <a:effectLst/>
              <a:latin typeface="Calibri" panose="020F0502020204030204" pitchFamily="34" charset="0"/>
              <a:ea typeface="Calibri" panose="020F0502020204030204" pitchFamily="34" charset="0"/>
            </a:endParaRPr>
          </a:p>
        </p:txBody>
      </p:sp>
      <p:sp>
        <p:nvSpPr>
          <p:cNvPr id="2" name="Google Shape;273;g99f1de2ff6_0_142">
            <a:extLst>
              <a:ext uri="{FF2B5EF4-FFF2-40B4-BE49-F238E27FC236}">
                <a16:creationId xmlns:a16="http://schemas.microsoft.com/office/drawing/2014/main" id="{D81A2F19-76DF-4A12-B778-C6689EE66C44}"/>
              </a:ext>
            </a:extLst>
          </p:cNvPr>
          <p:cNvSpPr txBox="1"/>
          <p:nvPr/>
        </p:nvSpPr>
        <p:spPr>
          <a:xfrm>
            <a:off x="4071748" y="543175"/>
            <a:ext cx="7506602"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val="29383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0" name="Google Shape;280;g5363c714d0_0_18"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81" name="Google Shape;281;g5363c714d0_0_18"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82" name="Google Shape;282;g5363c714d0_0_18" descr="image.png"/>
          <p:cNvPicPr preferRelativeResize="0"/>
          <p:nvPr/>
        </p:nvPicPr>
        <p:blipFill rotWithShape="1">
          <a:blip r:embed="rId5">
            <a:alphaModFix/>
          </a:blip>
          <a:srcRect/>
          <a:stretch/>
        </p:blipFill>
        <p:spPr>
          <a:xfrm>
            <a:off x="293687" y="555625"/>
            <a:ext cx="3902076" cy="1219200"/>
          </a:xfrm>
          <a:prstGeom prst="rect">
            <a:avLst/>
          </a:prstGeom>
          <a:noFill/>
          <a:ln>
            <a:noFill/>
          </a:ln>
        </p:spPr>
      </p:pic>
      <p:sp>
        <p:nvSpPr>
          <p:cNvPr id="283" name="Google Shape;283;g5363c714d0_0_18"/>
          <p:cNvSpPr txBox="1"/>
          <p:nvPr/>
        </p:nvSpPr>
        <p:spPr>
          <a:xfrm>
            <a:off x="471800" y="1981400"/>
            <a:ext cx="10847700" cy="52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800"/>
              <a:buFont typeface="Arial Rounded"/>
              <a:buNone/>
            </a:pPr>
            <a:r>
              <a:rPr lang="en-US" sz="2800" b="1" dirty="0">
                <a:latin typeface="Arial" panose="020B0604020202020204" pitchFamily="34" charset="0"/>
                <a:ea typeface="Arial Rounded"/>
                <a:cs typeface="Arial" panose="020B0604020202020204" pitchFamily="34" charset="0"/>
                <a:sym typeface="Arial Rounded"/>
              </a:rPr>
              <a:t>2</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r>
              <a:rPr lang="en-US" sz="2800" b="1" dirty="0">
                <a:latin typeface="Arial" panose="020B0604020202020204" pitchFamily="34" charset="0"/>
                <a:ea typeface="Arial Rounded"/>
                <a:cs typeface="Arial" panose="020B0604020202020204" pitchFamily="34" charset="0"/>
                <a:sym typeface="Arial Rounded"/>
              </a:rPr>
              <a:t>3</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Análisis</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de </a:t>
            </a:r>
            <a:r>
              <a:rPr lang="en-US" sz="28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datos</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usando</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dirty="0" err="1">
                <a:latin typeface="Arial" panose="020B0604020202020204" pitchFamily="34" charset="0"/>
                <a:ea typeface="Arial Rounded"/>
                <a:cs typeface="Arial" panose="020B0604020202020204" pitchFamily="34" charset="0"/>
                <a:sym typeface="Arial Rounded"/>
              </a:rPr>
              <a:t>T</a:t>
            </a:r>
            <a:r>
              <a:rPr lang="en-US" sz="28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ablas</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dirty="0" err="1">
                <a:latin typeface="Arial" panose="020B0604020202020204" pitchFamily="34" charset="0"/>
                <a:ea typeface="Arial Rounded"/>
                <a:cs typeface="Arial" panose="020B0604020202020204" pitchFamily="34" charset="0"/>
                <a:sym typeface="Arial Rounded"/>
              </a:rPr>
              <a:t>D</a:t>
            </a:r>
            <a:r>
              <a:rPr lang="en-US" sz="28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inámicas</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en</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800" b="1" dirty="0">
                <a:latin typeface="Arial" panose="020B0604020202020204" pitchFamily="34" charset="0"/>
                <a:ea typeface="Arial Rounded"/>
                <a:cs typeface="Arial" panose="020B0604020202020204" pitchFamily="34" charset="0"/>
                <a:sym typeface="Arial Rounded"/>
              </a:rPr>
              <a:t>Excel</a:t>
            </a:r>
            <a:endParaRPr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284" name="Google Shape;284;g5363c714d0_0_18"/>
          <p:cNvSpPr txBox="1"/>
          <p:nvPr/>
        </p:nvSpPr>
        <p:spPr>
          <a:xfrm>
            <a:off x="471800" y="2415268"/>
            <a:ext cx="10768200" cy="13059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s-ES" sz="1800" dirty="0"/>
              <a:t>Las tablas dinámicas son tablas interactivas que permiten al usuario agrupar y resumir grandes cantidades de datos en un formato más conciso. Las tablas dinámicas se crean a partir de una lista de datos mediante el uso de algunas fórmulas clásicas en Excel, como suma, media, mínima, máxima. En este tutorial usaremos una encuesta simulada, diseñada como si los datos fueran recopilados en la Región de Apulia.</a:t>
            </a:r>
            <a:endParaRPr sz="1800" dirty="0"/>
          </a:p>
        </p:txBody>
      </p:sp>
      <p:sp>
        <p:nvSpPr>
          <p:cNvPr id="3" name="Google Shape;273;g99f1de2ff6_0_142">
            <a:extLst>
              <a:ext uri="{FF2B5EF4-FFF2-40B4-BE49-F238E27FC236}">
                <a16:creationId xmlns:a16="http://schemas.microsoft.com/office/drawing/2014/main" id="{9F95E1FC-76E7-4505-8FFA-DBF84C09F673}"/>
              </a:ext>
            </a:extLst>
          </p:cNvPr>
          <p:cNvSpPr txBox="1"/>
          <p:nvPr/>
        </p:nvSpPr>
        <p:spPr>
          <a:xfrm>
            <a:off x="4195763" y="338800"/>
            <a:ext cx="7550847"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pic>
        <p:nvPicPr>
          <p:cNvPr id="4" name="Picture 3">
            <a:extLst>
              <a:ext uri="{FF2B5EF4-FFF2-40B4-BE49-F238E27FC236}">
                <a16:creationId xmlns:a16="http://schemas.microsoft.com/office/drawing/2014/main" id="{191ABBB6-CF79-442B-A108-6B55C1F85E15}"/>
              </a:ext>
            </a:extLst>
          </p:cNvPr>
          <p:cNvPicPr>
            <a:picLocks noChangeAspect="1"/>
          </p:cNvPicPr>
          <p:nvPr/>
        </p:nvPicPr>
        <p:blipFill rotWithShape="1">
          <a:blip r:embed="rId6"/>
          <a:srcRect b="22382"/>
          <a:stretch/>
        </p:blipFill>
        <p:spPr>
          <a:xfrm>
            <a:off x="2775556" y="3952938"/>
            <a:ext cx="8543944" cy="2240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g53637bb0de_1_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53" name="Google Shape;53;g53637bb0de_1_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54" name="Google Shape;54;g53637bb0de_1_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55" name="Google Shape;55;g53637bb0de_1_2"/>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a:t>
            </a: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Decodificar el territorio: necesidades y oportunidades</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56" name="Google Shape;56;g53637bb0de_1_2"/>
          <p:cNvSpPr txBox="1"/>
          <p:nvPr/>
        </p:nvSpPr>
        <p:spPr>
          <a:xfrm>
            <a:off x="608400" y="1974150"/>
            <a:ext cx="10975200" cy="41105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None/>
            </a:pPr>
            <a:r>
              <a:rPr lang="en-US" sz="1800" dirty="0">
                <a:solidFill>
                  <a:srgbClr val="0D0D0D"/>
                </a:solidFill>
              </a:rPr>
              <a:t>“Un </a:t>
            </a:r>
            <a:r>
              <a:rPr lang="en-US" sz="1800" dirty="0" err="1">
                <a:solidFill>
                  <a:srgbClr val="0D0D0D"/>
                </a:solidFill>
              </a:rPr>
              <a:t>viaje</a:t>
            </a:r>
            <a:r>
              <a:rPr lang="en-US" sz="1800" dirty="0">
                <a:solidFill>
                  <a:srgbClr val="0D0D0D"/>
                </a:solidFill>
              </a:rPr>
              <a:t> de mil </a:t>
            </a:r>
            <a:r>
              <a:rPr lang="en-US" sz="1800" dirty="0" err="1">
                <a:solidFill>
                  <a:srgbClr val="0D0D0D"/>
                </a:solidFill>
              </a:rPr>
              <a:t>millas</a:t>
            </a:r>
            <a:r>
              <a:rPr lang="en-US" sz="1800" dirty="0">
                <a:solidFill>
                  <a:srgbClr val="0D0D0D"/>
                </a:solidFill>
              </a:rPr>
              <a:t> </a:t>
            </a:r>
            <a:r>
              <a:rPr lang="en-US" sz="1800" dirty="0" err="1">
                <a:solidFill>
                  <a:srgbClr val="0D0D0D"/>
                </a:solidFill>
              </a:rPr>
              <a:t>comienza</a:t>
            </a:r>
            <a:r>
              <a:rPr lang="en-US" sz="1800" dirty="0">
                <a:solidFill>
                  <a:srgbClr val="0D0D0D"/>
                </a:solidFill>
              </a:rPr>
              <a:t> con un solo paso”</a:t>
            </a:r>
            <a:endParaRPr sz="1800" dirty="0">
              <a:solidFill>
                <a:srgbClr val="0D0D0D"/>
              </a:solidFill>
            </a:endParaRPr>
          </a:p>
          <a:p>
            <a:pPr marL="0" lvl="0" indent="0" algn="r" rtl="0">
              <a:lnSpc>
                <a:spcPct val="150000"/>
              </a:lnSpc>
              <a:spcBef>
                <a:spcPts val="0"/>
              </a:spcBef>
              <a:spcAft>
                <a:spcPts val="0"/>
              </a:spcAft>
              <a:buNone/>
            </a:pPr>
            <a:r>
              <a:rPr lang="en-US" sz="1800" dirty="0">
                <a:solidFill>
                  <a:schemeClr val="dk1"/>
                </a:solidFill>
              </a:rPr>
              <a:t>-</a:t>
            </a:r>
            <a:r>
              <a:rPr lang="en-US" sz="1800" dirty="0">
                <a:solidFill>
                  <a:srgbClr val="0D0D0D"/>
                </a:solidFill>
              </a:rPr>
              <a:t>Laozi –</a:t>
            </a:r>
          </a:p>
          <a:p>
            <a:pPr marL="0" lvl="0" indent="0" algn="r" rtl="0">
              <a:lnSpc>
                <a:spcPct val="150000"/>
              </a:lnSpc>
              <a:spcBef>
                <a:spcPts val="0"/>
              </a:spcBef>
              <a:spcAft>
                <a:spcPts val="0"/>
              </a:spcAft>
              <a:buNone/>
            </a:pPr>
            <a:endParaRPr sz="1800" dirty="0">
              <a:solidFill>
                <a:srgbClr val="0D0D0D"/>
              </a:solidFill>
            </a:endParaRPr>
          </a:p>
          <a:p>
            <a:pPr marL="0" lvl="0" indent="0" algn="just" rtl="0">
              <a:lnSpc>
                <a:spcPct val="150000"/>
              </a:lnSpc>
              <a:spcBef>
                <a:spcPts val="0"/>
              </a:spcBef>
              <a:spcAft>
                <a:spcPts val="0"/>
              </a:spcAft>
              <a:buNone/>
            </a:pPr>
            <a:r>
              <a:rPr lang="en-US" sz="2200" dirty="0">
                <a:solidFill>
                  <a:srgbClr val="0D0D0D"/>
                </a:solidFill>
              </a:rPr>
              <a:t>De la </a:t>
            </a:r>
            <a:r>
              <a:rPr lang="en-US" sz="2200" dirty="0" err="1">
                <a:solidFill>
                  <a:srgbClr val="0D0D0D"/>
                </a:solidFill>
              </a:rPr>
              <a:t>misma</a:t>
            </a:r>
            <a:r>
              <a:rPr lang="en-US" sz="2200" dirty="0">
                <a:solidFill>
                  <a:srgbClr val="0D0D0D"/>
                </a:solidFill>
              </a:rPr>
              <a:t> forma, el </a:t>
            </a:r>
            <a:r>
              <a:rPr lang="en-US" sz="2200" dirty="0" err="1">
                <a:solidFill>
                  <a:srgbClr val="0D0D0D"/>
                </a:solidFill>
              </a:rPr>
              <a:t>viaje</a:t>
            </a:r>
            <a:r>
              <a:rPr lang="en-US" sz="2200" dirty="0">
                <a:solidFill>
                  <a:srgbClr val="0D0D0D"/>
                </a:solidFill>
              </a:rPr>
              <a:t> </a:t>
            </a:r>
            <a:r>
              <a:rPr lang="en-US" sz="2200" dirty="0" err="1">
                <a:solidFill>
                  <a:srgbClr val="0D0D0D"/>
                </a:solidFill>
              </a:rPr>
              <a:t>empresarial</a:t>
            </a:r>
            <a:r>
              <a:rPr lang="en-US" sz="2200" dirty="0">
                <a:solidFill>
                  <a:srgbClr val="0D0D0D"/>
                </a:solidFill>
              </a:rPr>
              <a:t> </a:t>
            </a:r>
            <a:r>
              <a:rPr lang="en-US" sz="2200" dirty="0" err="1">
                <a:solidFill>
                  <a:srgbClr val="0D0D0D"/>
                </a:solidFill>
              </a:rPr>
              <a:t>comienza</a:t>
            </a:r>
            <a:r>
              <a:rPr lang="en-US" sz="2200" dirty="0">
                <a:solidFill>
                  <a:srgbClr val="0D0D0D"/>
                </a:solidFill>
              </a:rPr>
              <a:t> con un paso dentro del </a:t>
            </a:r>
            <a:r>
              <a:rPr lang="en-US" sz="2200" dirty="0" err="1">
                <a:solidFill>
                  <a:srgbClr val="0D0D0D"/>
                </a:solidFill>
              </a:rPr>
              <a:t>territorio</a:t>
            </a:r>
            <a:r>
              <a:rPr lang="en-US" sz="2200" dirty="0">
                <a:solidFill>
                  <a:srgbClr val="0D0D0D"/>
                </a:solidFill>
              </a:rPr>
              <a:t>. </a:t>
            </a:r>
            <a:r>
              <a:rPr lang="en-US" sz="2200" dirty="0" err="1">
                <a:solidFill>
                  <a:srgbClr val="0D0D0D"/>
                </a:solidFill>
              </a:rPr>
              <a:t>Cuando</a:t>
            </a:r>
            <a:r>
              <a:rPr lang="en-US" sz="2200" dirty="0">
                <a:solidFill>
                  <a:srgbClr val="0D0D0D"/>
                </a:solidFill>
              </a:rPr>
              <a:t> </a:t>
            </a:r>
            <a:r>
              <a:rPr lang="en-US" sz="2200" dirty="0" err="1">
                <a:solidFill>
                  <a:srgbClr val="0D0D0D"/>
                </a:solidFill>
              </a:rPr>
              <a:t>inicia</a:t>
            </a:r>
            <a:r>
              <a:rPr lang="en-US" sz="2200" dirty="0">
                <a:solidFill>
                  <a:srgbClr val="0D0D0D"/>
                </a:solidFill>
              </a:rPr>
              <a:t> un </a:t>
            </a:r>
            <a:r>
              <a:rPr lang="en-US" sz="2200" dirty="0" err="1">
                <a:solidFill>
                  <a:srgbClr val="0D0D0D"/>
                </a:solidFill>
              </a:rPr>
              <a:t>negocio</a:t>
            </a:r>
            <a:r>
              <a:rPr lang="en-US" sz="2200" dirty="0">
                <a:solidFill>
                  <a:srgbClr val="0D0D0D"/>
                </a:solidFill>
              </a:rPr>
              <a:t>, un </a:t>
            </a:r>
            <a:r>
              <a:rPr lang="en-US" sz="2200" dirty="0" err="1">
                <a:solidFill>
                  <a:srgbClr val="0D0D0D"/>
                </a:solidFill>
              </a:rPr>
              <a:t>joven</a:t>
            </a:r>
            <a:r>
              <a:rPr lang="en-US" sz="2200" dirty="0">
                <a:solidFill>
                  <a:srgbClr val="0D0D0D"/>
                </a:solidFill>
              </a:rPr>
              <a:t> </a:t>
            </a:r>
            <a:r>
              <a:rPr lang="en-US" sz="2200" dirty="0" err="1">
                <a:solidFill>
                  <a:srgbClr val="0D0D0D"/>
                </a:solidFill>
              </a:rPr>
              <a:t>emprendedor</a:t>
            </a:r>
            <a:r>
              <a:rPr lang="en-US" sz="2200" dirty="0">
                <a:solidFill>
                  <a:srgbClr val="0D0D0D"/>
                </a:solidFill>
              </a:rPr>
              <a:t> </a:t>
            </a:r>
            <a:r>
              <a:rPr lang="en-US" sz="2200" dirty="0" err="1">
                <a:solidFill>
                  <a:srgbClr val="0D0D0D"/>
                </a:solidFill>
              </a:rPr>
              <a:t>quiere</a:t>
            </a:r>
            <a:r>
              <a:rPr lang="en-US" sz="2200" dirty="0">
                <a:solidFill>
                  <a:srgbClr val="0D0D0D"/>
                </a:solidFill>
              </a:rPr>
              <a:t> saber </a:t>
            </a:r>
            <a:r>
              <a:rPr lang="en-US" sz="2200" dirty="0" err="1">
                <a:solidFill>
                  <a:srgbClr val="0D0D0D"/>
                </a:solidFill>
              </a:rPr>
              <a:t>si</a:t>
            </a:r>
            <a:r>
              <a:rPr lang="en-US" sz="2200" dirty="0">
                <a:solidFill>
                  <a:srgbClr val="0D0D0D"/>
                </a:solidFill>
              </a:rPr>
              <a:t>:</a:t>
            </a:r>
            <a:endParaRPr sz="2200" dirty="0">
              <a:solidFill>
                <a:srgbClr val="0D0D0D"/>
              </a:solidFill>
            </a:endParaRPr>
          </a:p>
          <a:p>
            <a:pPr marL="457200" lvl="0" indent="-457200" algn="just" rtl="0">
              <a:lnSpc>
                <a:spcPct val="150000"/>
              </a:lnSpc>
              <a:spcBef>
                <a:spcPts val="0"/>
              </a:spcBef>
              <a:spcAft>
                <a:spcPts val="0"/>
              </a:spcAft>
              <a:buAutoNum type="arabicPeriod"/>
            </a:pPr>
            <a:r>
              <a:rPr lang="es-ES" sz="2000" dirty="0">
                <a:solidFill>
                  <a:schemeClr val="dk1"/>
                </a:solidFill>
              </a:rPr>
              <a:t>Hay lugar y apoyo para su idea. </a:t>
            </a:r>
          </a:p>
          <a:p>
            <a:pPr marL="457200" lvl="0" indent="-457200" algn="just" rtl="0">
              <a:lnSpc>
                <a:spcPct val="150000"/>
              </a:lnSpc>
              <a:spcBef>
                <a:spcPts val="0"/>
              </a:spcBef>
              <a:spcAft>
                <a:spcPts val="0"/>
              </a:spcAft>
              <a:buAutoNum type="arabicPeriod"/>
            </a:pPr>
            <a:r>
              <a:rPr lang="es-ES" sz="2000" dirty="0">
                <a:solidFill>
                  <a:srgbClr val="0D0D0D"/>
                </a:solidFill>
              </a:rPr>
              <a:t>Hay una buena oportunidad de que su negocio crezca. </a:t>
            </a:r>
            <a:endParaRPr sz="2000" dirty="0">
              <a:solidFill>
                <a:srgbClr val="0D0D0D"/>
              </a:solidFill>
            </a:endParaRPr>
          </a:p>
          <a:p>
            <a:pPr marL="0" lvl="0" indent="0" algn="just" rtl="0">
              <a:lnSpc>
                <a:spcPct val="150000"/>
              </a:lnSpc>
              <a:spcBef>
                <a:spcPts val="0"/>
              </a:spcBef>
              <a:spcAft>
                <a:spcPts val="0"/>
              </a:spcAft>
              <a:buNone/>
            </a:pPr>
            <a:r>
              <a:rPr lang="en-US" sz="2000" dirty="0">
                <a:solidFill>
                  <a:schemeClr val="dk1"/>
                </a:solidFill>
              </a:rPr>
              <a:t>3.    Los </a:t>
            </a:r>
            <a:r>
              <a:rPr lang="en-US" sz="2000" dirty="0" err="1">
                <a:solidFill>
                  <a:schemeClr val="dk1"/>
                </a:solidFill>
              </a:rPr>
              <a:t>resultados</a:t>
            </a:r>
            <a:r>
              <a:rPr lang="en-US" sz="2000" dirty="0">
                <a:solidFill>
                  <a:schemeClr val="dk1"/>
                </a:solidFill>
              </a:rPr>
              <a:t> </a:t>
            </a:r>
            <a:r>
              <a:rPr lang="en-US" sz="2000" dirty="0" err="1">
                <a:solidFill>
                  <a:schemeClr val="dk1"/>
                </a:solidFill>
              </a:rPr>
              <a:t>merecen</a:t>
            </a:r>
            <a:r>
              <a:rPr lang="en-US" sz="2000" dirty="0">
                <a:solidFill>
                  <a:schemeClr val="dk1"/>
                </a:solidFill>
              </a:rPr>
              <a:t> el </a:t>
            </a:r>
            <a:r>
              <a:rPr lang="en-US" sz="2000" dirty="0" err="1">
                <a:solidFill>
                  <a:schemeClr val="dk1"/>
                </a:solidFill>
              </a:rPr>
              <a:t>esfuerzo</a:t>
            </a:r>
            <a:r>
              <a:rPr lang="en-US" sz="2000" dirty="0">
                <a:solidFill>
                  <a:schemeClr val="dk1"/>
                </a:solidFill>
              </a:rPr>
              <a:t>. </a:t>
            </a:r>
            <a:endParaRPr sz="3200" b="1" dirty="0">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3" name="Google Shape;293;g5363c714d0_0_3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94" name="Google Shape;294;g5363c714d0_0_3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95" name="Google Shape;295;g5363c714d0_0_3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296" name="Google Shape;296;g5363c714d0_0_36"/>
          <p:cNvSpPr txBox="1"/>
          <p:nvPr/>
        </p:nvSpPr>
        <p:spPr>
          <a:xfrm>
            <a:off x="6624880" y="2015498"/>
            <a:ext cx="5037300" cy="1348200"/>
          </a:xfrm>
          <a:prstGeom prst="rect">
            <a:avLst/>
          </a:prstGeom>
          <a:noFill/>
          <a:ln>
            <a:noFill/>
          </a:ln>
        </p:spPr>
        <p:txBody>
          <a:bodyPr spcFirstLastPara="1" wrap="square" lIns="45700" tIns="45700" rIns="45700" bIns="45700" anchor="t" anchorCtr="0">
            <a:noAutofit/>
          </a:bodyPr>
          <a:lstStyle/>
          <a:p>
            <a:pPr marL="0" lvl="0" indent="0" algn="l" rtl="0">
              <a:lnSpc>
                <a:spcPct val="120000"/>
              </a:lnSpc>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2.3 </a:t>
            </a:r>
            <a:r>
              <a:rPr lang="en-US" sz="24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Análisis</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de </a:t>
            </a:r>
            <a:r>
              <a:rPr lang="en-US" sz="24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datos</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4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usando</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T</a:t>
            </a:r>
            <a:r>
              <a:rPr lang="en-US" sz="24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ablas</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a:t>
            </a:r>
            <a:r>
              <a:rPr lang="en-US" sz="24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inámicas</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400" b="1" i="0" u="none" strike="noStrike" cap="none" dirty="0" err="1">
                <a:solidFill>
                  <a:srgbClr val="000000"/>
                </a:solidFill>
                <a:latin typeface="Arial" panose="020B0604020202020204" pitchFamily="34" charset="0"/>
                <a:ea typeface="Arial Rounded"/>
                <a:cs typeface="Arial" panose="020B0604020202020204" pitchFamily="34" charset="0"/>
                <a:sym typeface="Arial Rounded"/>
              </a:rPr>
              <a:t>en</a:t>
            </a:r>
            <a:r>
              <a:rPr lang="en-US"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n-US" sz="2400" b="1" dirty="0">
                <a:latin typeface="Arial" panose="020B0604020202020204" pitchFamily="34" charset="0"/>
                <a:ea typeface="Arial Rounded"/>
                <a:cs typeface="Arial" panose="020B0604020202020204" pitchFamily="34" charset="0"/>
                <a:sym typeface="Arial Rounded"/>
              </a:rPr>
              <a:t>Excel</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800" b="1" dirty="0">
              <a:latin typeface="Arial Rounded"/>
              <a:ea typeface="Arial Rounded"/>
              <a:cs typeface="Arial Rounded"/>
              <a:sym typeface="Arial Rounded"/>
            </a:endParaRPr>
          </a:p>
        </p:txBody>
      </p:sp>
      <p:sp>
        <p:nvSpPr>
          <p:cNvPr id="297" name="Google Shape;297;g5363c714d0_0_36"/>
          <p:cNvSpPr txBox="1"/>
          <p:nvPr/>
        </p:nvSpPr>
        <p:spPr>
          <a:xfrm>
            <a:off x="6624880" y="2990027"/>
            <a:ext cx="4747969" cy="2903700"/>
          </a:xfrm>
          <a:prstGeom prst="rect">
            <a:avLst/>
          </a:prstGeom>
          <a:noFill/>
          <a:ln>
            <a:noFill/>
          </a:ln>
        </p:spPr>
        <p:txBody>
          <a:bodyPr spcFirstLastPara="1" wrap="square" lIns="91425" tIns="91425" rIns="91425" bIns="91425" anchor="t" anchorCtr="0">
            <a:noAutofit/>
          </a:bodyPr>
          <a:lstStyle/>
          <a:p>
            <a:pPr indent="-1270" algn="just">
              <a:lnSpc>
                <a:spcPct val="120000"/>
              </a:lnSpc>
              <a:spcAft>
                <a:spcPts val="1000"/>
              </a:spcAft>
            </a:pPr>
            <a:r>
              <a:rPr lang="it-IT" sz="1800" dirty="0">
                <a:effectLst/>
                <a:latin typeface="Arial Rounded"/>
                <a:ea typeface="Arial Rounded"/>
                <a:cs typeface="Arial Rounded"/>
              </a:rPr>
              <a:t>Para crear la tabla dinámica, la hoja de cálculo con base de datos debe tener las siguientes características:</a:t>
            </a:r>
            <a:endParaRPr lang="es-ES" sz="1800" dirty="0">
              <a:effectLst/>
              <a:latin typeface="Calibri" panose="020F0502020204030204" pitchFamily="34" charset="0"/>
              <a:ea typeface="Calibri" panose="020F0502020204030204" pitchFamily="34" charset="0"/>
            </a:endParaRPr>
          </a:p>
          <a:p>
            <a:pPr marL="457200" lvl="0" indent="-349250" algn="l" rtl="0">
              <a:lnSpc>
                <a:spcPct val="120000"/>
              </a:lnSpc>
              <a:spcBef>
                <a:spcPts val="0"/>
              </a:spcBef>
              <a:spcAft>
                <a:spcPts val="0"/>
              </a:spcAft>
              <a:buSzPts val="1900"/>
              <a:buChar char="-"/>
            </a:pPr>
            <a:r>
              <a:rPr lang="it-IT" sz="1800" dirty="0">
                <a:effectLst/>
                <a:latin typeface="Arial Rounded"/>
                <a:ea typeface="Arial Rounded"/>
                <a:cs typeface="Arial Rounded"/>
              </a:rPr>
              <a:t>Tener una columna con </a:t>
            </a:r>
            <a:r>
              <a:rPr lang="it-IT" sz="1800" b="1" dirty="0">
                <a:effectLst/>
                <a:latin typeface="Arial Rounded"/>
                <a:ea typeface="Arial Rounded"/>
                <a:cs typeface="Arial Rounded"/>
              </a:rPr>
              <a:t>valores</a:t>
            </a:r>
            <a:r>
              <a:rPr lang="it-IT" sz="1800" dirty="0">
                <a:effectLst/>
                <a:latin typeface="Arial Rounded"/>
                <a:ea typeface="Arial Rounded"/>
                <a:cs typeface="Arial Rounded"/>
              </a:rPr>
              <a:t> </a:t>
            </a:r>
            <a:r>
              <a:rPr lang="it-IT" sz="1800" b="1" dirty="0">
                <a:effectLst/>
                <a:latin typeface="Arial Rounded"/>
                <a:ea typeface="Arial Rounded"/>
                <a:cs typeface="Arial Rounded"/>
              </a:rPr>
              <a:t>duplicados</a:t>
            </a:r>
            <a:r>
              <a:rPr lang="it-IT" sz="1800" dirty="0">
                <a:effectLst/>
                <a:latin typeface="Arial Rounded"/>
                <a:ea typeface="Arial Rounded"/>
                <a:cs typeface="Arial Rounded"/>
              </a:rPr>
              <a:t> </a:t>
            </a:r>
            <a:r>
              <a:rPr lang="es-ES" sz="1800" dirty="0">
                <a:effectLst/>
                <a:latin typeface="Arial Rounded"/>
                <a:ea typeface="Arial Rounded"/>
                <a:cs typeface="Arial Rounded"/>
              </a:rPr>
              <a:t>(p. ej., género</a:t>
            </a:r>
            <a:r>
              <a:rPr lang="en-US" sz="1900" dirty="0"/>
              <a:t>).</a:t>
            </a:r>
            <a:endParaRPr sz="1900" dirty="0"/>
          </a:p>
          <a:p>
            <a:pPr marL="457200" lvl="0" indent="-349250" algn="l" rtl="0">
              <a:lnSpc>
                <a:spcPct val="120000"/>
              </a:lnSpc>
              <a:spcBef>
                <a:spcPts val="0"/>
              </a:spcBef>
              <a:spcAft>
                <a:spcPts val="0"/>
              </a:spcAft>
              <a:buSzPts val="1900"/>
              <a:buChar char="-"/>
            </a:pPr>
            <a:r>
              <a:rPr lang="es-ES" sz="1800" dirty="0">
                <a:effectLst/>
                <a:latin typeface="Arial Rounded"/>
                <a:ea typeface="Arial Rounded"/>
                <a:cs typeface="Arial Rounded"/>
              </a:rPr>
              <a:t>Contener </a:t>
            </a:r>
            <a:r>
              <a:rPr lang="es-ES" sz="1800" b="1" dirty="0">
                <a:effectLst/>
                <a:latin typeface="Arial Rounded"/>
                <a:ea typeface="Arial Rounded"/>
                <a:cs typeface="Arial Rounded"/>
              </a:rPr>
              <a:t>valores numéricos </a:t>
            </a:r>
            <a:r>
              <a:rPr lang="es-ES" sz="1800" dirty="0">
                <a:effectLst/>
                <a:latin typeface="Arial Rounded"/>
                <a:ea typeface="Arial Rounded"/>
                <a:cs typeface="Arial Rounded"/>
              </a:rPr>
              <a:t>(p. ej., edad) para comparar o agregar. De lo contrario, la única estadística posible es el recuento</a:t>
            </a:r>
            <a:r>
              <a:rPr lang="en-US" sz="1900" dirty="0"/>
              <a:t>.</a:t>
            </a:r>
            <a:endParaRPr sz="1900" dirty="0"/>
          </a:p>
        </p:txBody>
      </p:sp>
      <p:pic>
        <p:nvPicPr>
          <p:cNvPr id="298" name="Google Shape;298;g5363c714d0_0_36"/>
          <p:cNvPicPr preferRelativeResize="0"/>
          <p:nvPr/>
        </p:nvPicPr>
        <p:blipFill>
          <a:blip r:embed="rId6">
            <a:alphaModFix/>
          </a:blip>
          <a:stretch>
            <a:fillRect/>
          </a:stretch>
        </p:blipFill>
        <p:spPr>
          <a:xfrm>
            <a:off x="154825" y="1650950"/>
            <a:ext cx="5930374" cy="4364075"/>
          </a:xfrm>
          <a:prstGeom prst="rect">
            <a:avLst/>
          </a:prstGeom>
          <a:noFill/>
          <a:ln>
            <a:noFill/>
          </a:ln>
        </p:spPr>
      </p:pic>
      <p:sp>
        <p:nvSpPr>
          <p:cNvPr id="299" name="Google Shape;299;g5363c714d0_0_36"/>
          <p:cNvSpPr/>
          <p:nvPr/>
        </p:nvSpPr>
        <p:spPr>
          <a:xfrm>
            <a:off x="1046225" y="1455125"/>
            <a:ext cx="580200" cy="4636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g5363c714d0_0_36"/>
          <p:cNvSpPr/>
          <p:nvPr/>
        </p:nvSpPr>
        <p:spPr>
          <a:xfrm>
            <a:off x="72275" y="2160875"/>
            <a:ext cx="676800" cy="13482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Google Shape;273;g99f1de2ff6_0_142">
            <a:extLst>
              <a:ext uri="{FF2B5EF4-FFF2-40B4-BE49-F238E27FC236}">
                <a16:creationId xmlns:a16="http://schemas.microsoft.com/office/drawing/2014/main" id="{4C55398A-65D0-476E-A411-885E17BD35EC}"/>
              </a:ext>
            </a:extLst>
          </p:cNvPr>
          <p:cNvSpPr txBox="1"/>
          <p:nvPr/>
        </p:nvSpPr>
        <p:spPr>
          <a:xfrm>
            <a:off x="4161822" y="268675"/>
            <a:ext cx="7668834"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6" name="Google Shape;306;g5363c714d0_0_5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07" name="Google Shape;307;g5363c714d0_0_5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08" name="Google Shape;308;g5363c714d0_0_5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09" name="Google Shape;309;g5363c714d0_0_56"/>
          <p:cNvSpPr txBox="1"/>
          <p:nvPr/>
        </p:nvSpPr>
        <p:spPr>
          <a:xfrm>
            <a:off x="6581840" y="2201462"/>
            <a:ext cx="4939484" cy="5232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2800"/>
              <a:buFont typeface="Arial Rounded"/>
              <a:buNone/>
            </a:pPr>
            <a:r>
              <a:rPr lang="en-US" sz="2400" b="1" dirty="0">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310" name="Google Shape;310;g5363c714d0_0_56"/>
          <p:cNvSpPr txBox="1"/>
          <p:nvPr/>
        </p:nvSpPr>
        <p:spPr>
          <a:xfrm>
            <a:off x="7183724" y="2610557"/>
            <a:ext cx="4528034" cy="2903700"/>
          </a:xfrm>
          <a:prstGeom prst="rect">
            <a:avLst/>
          </a:prstGeom>
          <a:noFill/>
          <a:ln>
            <a:noFill/>
          </a:ln>
        </p:spPr>
        <p:txBody>
          <a:bodyPr spcFirstLastPara="1" wrap="square" lIns="91425" tIns="91425" rIns="91425" bIns="91425" anchor="t" anchorCtr="0">
            <a:noAutofit/>
          </a:bodyPr>
          <a:lstStyle/>
          <a:p>
            <a:pPr marL="457200" lvl="0" indent="-349250" algn="l" rtl="0">
              <a:lnSpc>
                <a:spcPct val="120000"/>
              </a:lnSpc>
              <a:spcBef>
                <a:spcPts val="0"/>
              </a:spcBef>
              <a:spcAft>
                <a:spcPts val="0"/>
              </a:spcAft>
              <a:buSzPts val="1900"/>
              <a:buAutoNum type="arabicPeriod"/>
            </a:pPr>
            <a:endParaRPr lang="es-ES" sz="1800" dirty="0"/>
          </a:p>
          <a:p>
            <a:pPr marL="457200" lvl="0" indent="-349250" algn="l" rtl="0">
              <a:lnSpc>
                <a:spcPct val="120000"/>
              </a:lnSpc>
              <a:spcBef>
                <a:spcPts val="0"/>
              </a:spcBef>
              <a:spcAft>
                <a:spcPts val="0"/>
              </a:spcAft>
              <a:buSzPts val="1900"/>
              <a:buAutoNum type="arabicPeriod"/>
            </a:pPr>
            <a:r>
              <a:rPr lang="es-ES" sz="1800" dirty="0"/>
              <a:t>Haz clic en Insertar pestaña y luego haz clic en la tabla dinámica (</a:t>
            </a:r>
            <a:r>
              <a:rPr lang="es-ES" sz="1800" dirty="0" err="1"/>
              <a:t>Pivot</a:t>
            </a:r>
            <a:r>
              <a:rPr lang="es-ES" sz="1800" dirty="0"/>
              <a:t> Table).</a:t>
            </a:r>
          </a:p>
          <a:p>
            <a:pPr marL="457200" lvl="0" indent="-349250" algn="l" rtl="0">
              <a:lnSpc>
                <a:spcPct val="120000"/>
              </a:lnSpc>
              <a:spcBef>
                <a:spcPts val="0"/>
              </a:spcBef>
              <a:spcAft>
                <a:spcPts val="0"/>
              </a:spcAft>
              <a:buSzPts val="1900"/>
              <a:buAutoNum type="arabicPeriod"/>
            </a:pPr>
            <a:r>
              <a:rPr lang="es-ES" sz="1800" dirty="0"/>
              <a:t>Excel seleccionará todos tus datos, pero   puedes cambiar la selección.</a:t>
            </a:r>
          </a:p>
          <a:p>
            <a:pPr marL="457200" lvl="0" indent="-349250" algn="l" rtl="0">
              <a:lnSpc>
                <a:spcPct val="120000"/>
              </a:lnSpc>
              <a:spcBef>
                <a:spcPts val="0"/>
              </a:spcBef>
              <a:spcAft>
                <a:spcPts val="0"/>
              </a:spcAft>
              <a:buSzPts val="1900"/>
              <a:buAutoNum type="arabicPeriod"/>
            </a:pPr>
            <a:r>
              <a:rPr lang="es-ES" sz="1800" dirty="0"/>
              <a:t>Crea la tabla dinámica en una nueva hoja de trabajo.</a:t>
            </a:r>
          </a:p>
          <a:p>
            <a:pPr marL="457200" lvl="0" indent="-349250" algn="l" rtl="0">
              <a:lnSpc>
                <a:spcPct val="120000"/>
              </a:lnSpc>
              <a:spcBef>
                <a:spcPts val="0"/>
              </a:spcBef>
              <a:spcAft>
                <a:spcPts val="0"/>
              </a:spcAft>
              <a:buSzPts val="1900"/>
              <a:buAutoNum type="arabicPeriod"/>
            </a:pPr>
            <a:r>
              <a:rPr lang="es-ES" sz="1800" dirty="0"/>
              <a:t>Haz clic en el botón OK para crear </a:t>
            </a:r>
            <a:r>
              <a:rPr lang="es-ES" sz="1800" b="1" dirty="0">
                <a:solidFill>
                  <a:srgbClr val="FF0000"/>
                </a:solidFill>
              </a:rPr>
              <a:t>tu</a:t>
            </a:r>
            <a:r>
              <a:rPr lang="es-ES" sz="1800" dirty="0"/>
              <a:t> tabla dinámica.</a:t>
            </a:r>
          </a:p>
        </p:txBody>
      </p:sp>
      <p:pic>
        <p:nvPicPr>
          <p:cNvPr id="311" name="Google Shape;311;g5363c714d0_0_56"/>
          <p:cNvPicPr preferRelativeResize="0"/>
          <p:nvPr/>
        </p:nvPicPr>
        <p:blipFill>
          <a:blip r:embed="rId6">
            <a:alphaModFix/>
          </a:blip>
          <a:stretch>
            <a:fillRect/>
          </a:stretch>
        </p:blipFill>
        <p:spPr>
          <a:xfrm>
            <a:off x="293675" y="1691175"/>
            <a:ext cx="4809842" cy="4331312"/>
          </a:xfrm>
          <a:prstGeom prst="rect">
            <a:avLst/>
          </a:prstGeom>
          <a:noFill/>
          <a:ln>
            <a:noFill/>
          </a:ln>
        </p:spPr>
      </p:pic>
      <p:cxnSp>
        <p:nvCxnSpPr>
          <p:cNvPr id="312" name="Google Shape;312;g5363c714d0_0_56"/>
          <p:cNvCxnSpPr>
            <a:stCxn id="313" idx="1"/>
          </p:cNvCxnSpPr>
          <p:nvPr/>
        </p:nvCxnSpPr>
        <p:spPr>
          <a:xfrm flipH="1">
            <a:off x="5127524" y="2531138"/>
            <a:ext cx="590700" cy="247500"/>
          </a:xfrm>
          <a:prstGeom prst="straightConnector1">
            <a:avLst/>
          </a:prstGeom>
          <a:noFill/>
          <a:ln w="38100" cap="flat" cmpd="sng">
            <a:solidFill>
              <a:schemeClr val="dk2"/>
            </a:solidFill>
            <a:prstDash val="solid"/>
            <a:round/>
            <a:headEnd type="none" w="med" len="med"/>
            <a:tailEnd type="triangle" w="med" len="med"/>
          </a:ln>
        </p:spPr>
      </p:cxnSp>
      <p:sp>
        <p:nvSpPr>
          <p:cNvPr id="313" name="Google Shape;313;g5363c714d0_0_56"/>
          <p:cNvSpPr txBox="1"/>
          <p:nvPr/>
        </p:nvSpPr>
        <p:spPr>
          <a:xfrm>
            <a:off x="5718224" y="2021288"/>
            <a:ext cx="1465500" cy="10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Raleway Thin"/>
                <a:ea typeface="Raleway Thin"/>
                <a:cs typeface="Raleway Thin"/>
                <a:sym typeface="Raleway Thin"/>
              </a:rPr>
              <a:t>You can change data selection</a:t>
            </a:r>
            <a:endParaRPr dirty="0">
              <a:latin typeface="Raleway Thin"/>
              <a:ea typeface="Raleway Thin"/>
              <a:cs typeface="Raleway Thin"/>
              <a:sym typeface="Raleway Thin"/>
            </a:endParaRPr>
          </a:p>
        </p:txBody>
      </p:sp>
      <p:cxnSp>
        <p:nvCxnSpPr>
          <p:cNvPr id="314" name="Google Shape;314;g5363c714d0_0_56"/>
          <p:cNvCxnSpPr/>
          <p:nvPr/>
        </p:nvCxnSpPr>
        <p:spPr>
          <a:xfrm rot="10800000">
            <a:off x="2034975" y="4622625"/>
            <a:ext cx="3555900" cy="879300"/>
          </a:xfrm>
          <a:prstGeom prst="straightConnector1">
            <a:avLst/>
          </a:prstGeom>
          <a:noFill/>
          <a:ln w="38100" cap="flat" cmpd="sng">
            <a:solidFill>
              <a:schemeClr val="dk2"/>
            </a:solidFill>
            <a:prstDash val="solid"/>
            <a:round/>
            <a:headEnd type="none" w="med" len="med"/>
            <a:tailEnd type="triangle" w="med" len="med"/>
          </a:ln>
        </p:spPr>
      </p:cxnSp>
      <p:sp>
        <p:nvSpPr>
          <p:cNvPr id="315" name="Google Shape;315;g5363c714d0_0_56"/>
          <p:cNvSpPr txBox="1"/>
          <p:nvPr/>
        </p:nvSpPr>
        <p:spPr>
          <a:xfrm>
            <a:off x="5541825" y="5346175"/>
            <a:ext cx="1655100" cy="7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Raleway Thin"/>
                <a:ea typeface="Raleway Thin"/>
                <a:cs typeface="Raleway Thin"/>
                <a:sym typeface="Raleway Thin"/>
              </a:rPr>
              <a:t>You can use the worksheet you have the DB</a:t>
            </a:r>
            <a:endParaRPr dirty="0">
              <a:latin typeface="Raleway Thin"/>
              <a:ea typeface="Raleway Thin"/>
              <a:cs typeface="Raleway Thin"/>
              <a:sym typeface="Raleway Thin"/>
            </a:endParaRPr>
          </a:p>
        </p:txBody>
      </p:sp>
      <p:sp>
        <p:nvSpPr>
          <p:cNvPr id="3" name="Google Shape;273;g99f1de2ff6_0_142">
            <a:extLst>
              <a:ext uri="{FF2B5EF4-FFF2-40B4-BE49-F238E27FC236}">
                <a16:creationId xmlns:a16="http://schemas.microsoft.com/office/drawing/2014/main" id="{36A9FAAC-D1AE-4067-A719-C7B42D9D06F3}"/>
              </a:ext>
            </a:extLst>
          </p:cNvPr>
          <p:cNvSpPr txBox="1"/>
          <p:nvPr/>
        </p:nvSpPr>
        <p:spPr>
          <a:xfrm>
            <a:off x="4235564" y="331588"/>
            <a:ext cx="752135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1" name="Google Shape;321;g5363c714d0_0_7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22" name="Google Shape;322;g5363c714d0_0_7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23" name="Google Shape;323;g5363c714d0_0_73"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24" name="Google Shape;324;g5363c714d0_0_73"/>
          <p:cNvSpPr txBox="1"/>
          <p:nvPr/>
        </p:nvSpPr>
        <p:spPr>
          <a:xfrm>
            <a:off x="577313" y="2030425"/>
            <a:ext cx="4805848"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latin typeface="Arial" panose="020B0604020202020204" pitchFamily="34" charset="0"/>
              <a:ea typeface="Arial Rounded"/>
              <a:cs typeface="Arial" panose="020B0604020202020204" pitchFamily="34" charset="0"/>
              <a:sym typeface="Arial Rounded"/>
            </a:endParaRPr>
          </a:p>
        </p:txBody>
      </p:sp>
      <p:sp>
        <p:nvSpPr>
          <p:cNvPr id="325" name="Google Shape;325;g5363c714d0_0_73"/>
          <p:cNvSpPr txBox="1"/>
          <p:nvPr/>
        </p:nvSpPr>
        <p:spPr>
          <a:xfrm>
            <a:off x="577313" y="2608112"/>
            <a:ext cx="7236900" cy="3237438"/>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2000" dirty="0"/>
              <a:t>¡Los </a:t>
            </a:r>
            <a:r>
              <a:rPr lang="en-US" sz="2000" dirty="0" err="1"/>
              <a:t>campos</a:t>
            </a:r>
            <a:r>
              <a:rPr lang="en-US" sz="2000" dirty="0"/>
              <a:t> de una </a:t>
            </a:r>
            <a:r>
              <a:rPr lang="en-US" sz="2000" dirty="0" err="1"/>
              <a:t>Tabla</a:t>
            </a:r>
            <a:r>
              <a:rPr lang="en-US" sz="2000" dirty="0"/>
              <a:t> </a:t>
            </a:r>
            <a:r>
              <a:rPr lang="en-US" sz="2000" dirty="0" err="1"/>
              <a:t>Dinámica</a:t>
            </a:r>
            <a:r>
              <a:rPr lang="en-US" sz="2000" dirty="0"/>
              <a:t> son </a:t>
            </a:r>
            <a:r>
              <a:rPr lang="en-US" sz="2000" dirty="0" err="1"/>
              <a:t>principalmente</a:t>
            </a:r>
            <a:r>
              <a:rPr lang="en-US" sz="2000" dirty="0"/>
              <a:t> 3! </a:t>
            </a:r>
            <a:r>
              <a:rPr lang="en-US" sz="2000" dirty="0" err="1"/>
              <a:t>Filas</a:t>
            </a:r>
            <a:r>
              <a:rPr lang="en-US" sz="2000" dirty="0"/>
              <a:t>, </a:t>
            </a:r>
            <a:r>
              <a:rPr lang="en-US" sz="2000" dirty="0" err="1"/>
              <a:t>Columnas</a:t>
            </a:r>
            <a:r>
              <a:rPr lang="en-US" sz="2000" dirty="0"/>
              <a:t> y </a:t>
            </a:r>
            <a:r>
              <a:rPr lang="en-US" sz="2000" dirty="0" err="1"/>
              <a:t>Valores</a:t>
            </a:r>
            <a:r>
              <a:rPr lang="en-US" sz="2000" dirty="0"/>
              <a:t>. </a:t>
            </a:r>
            <a:r>
              <a:rPr lang="es-ES" sz="1800" dirty="0">
                <a:effectLst/>
                <a:latin typeface="Arial Rounded"/>
                <a:ea typeface="Arial Rounded"/>
                <a:cs typeface="Arial Rounded"/>
              </a:rPr>
              <a:t>Se utiliza un campo adicional para definir filtros. Para obtener la edad media del entrevistado teniendo en cuenta el nivel de estudios y si se encuentra cerca de una ruta romana, arrastra los campos en las siguientes casillas: </a:t>
            </a:r>
            <a:endParaRPr lang="en-US" sz="2000" dirty="0"/>
          </a:p>
          <a:p>
            <a:pPr marL="457200" lvl="0" indent="-355600" algn="l" rtl="0">
              <a:lnSpc>
                <a:spcPct val="120000"/>
              </a:lnSpc>
              <a:spcBef>
                <a:spcPts val="0"/>
              </a:spcBef>
              <a:spcAft>
                <a:spcPts val="0"/>
              </a:spcAft>
              <a:buSzPts val="2000"/>
              <a:buAutoNum type="arabicPeriod"/>
            </a:pPr>
            <a:r>
              <a:rPr lang="es-ES" sz="2000" b="1" dirty="0"/>
              <a:t>Educación </a:t>
            </a:r>
            <a:r>
              <a:rPr lang="es-ES" sz="2000" dirty="0"/>
              <a:t>en el Casilla de filas</a:t>
            </a:r>
            <a:r>
              <a:rPr lang="es-ES" sz="2000" b="1" dirty="0"/>
              <a:t>. </a:t>
            </a:r>
          </a:p>
          <a:p>
            <a:pPr marL="457200" lvl="0" indent="-355600" algn="l" rtl="0">
              <a:lnSpc>
                <a:spcPct val="120000"/>
              </a:lnSpc>
              <a:spcBef>
                <a:spcPts val="0"/>
              </a:spcBef>
              <a:spcAft>
                <a:spcPts val="0"/>
              </a:spcAft>
              <a:buSzPts val="2000"/>
              <a:buAutoNum type="arabicPeriod"/>
            </a:pPr>
            <a:r>
              <a:rPr lang="es-ES" sz="2000" b="1" dirty="0"/>
              <a:t>Rutas romanas </a:t>
            </a:r>
            <a:r>
              <a:rPr lang="es-ES" sz="2000" dirty="0"/>
              <a:t>en el Casilla de columnas</a:t>
            </a:r>
            <a:r>
              <a:rPr lang="es-ES" sz="2000" b="1" dirty="0"/>
              <a:t>. </a:t>
            </a:r>
          </a:p>
          <a:p>
            <a:pPr marL="457200" lvl="0" indent="-355600" algn="l" rtl="0">
              <a:lnSpc>
                <a:spcPct val="120000"/>
              </a:lnSpc>
              <a:spcBef>
                <a:spcPts val="0"/>
              </a:spcBef>
              <a:spcAft>
                <a:spcPts val="0"/>
              </a:spcAft>
              <a:buSzPts val="2000"/>
              <a:buAutoNum type="arabicPeriod"/>
            </a:pPr>
            <a:r>
              <a:rPr lang="es-ES" sz="2000" b="1" dirty="0"/>
              <a:t>Edad </a:t>
            </a:r>
            <a:r>
              <a:rPr lang="es-ES" sz="2000" dirty="0"/>
              <a:t>en el Casilla de Valores y selecciona </a:t>
            </a:r>
            <a:r>
              <a:rPr lang="es-ES" sz="2000" b="1" dirty="0">
                <a:solidFill>
                  <a:srgbClr val="FF0000"/>
                </a:solidFill>
              </a:rPr>
              <a:t>Promedio</a:t>
            </a:r>
            <a:r>
              <a:rPr lang="es-ES" sz="2000" dirty="0">
                <a:solidFill>
                  <a:schemeClr val="tx1"/>
                </a:solidFill>
              </a:rPr>
              <a:t>.</a:t>
            </a:r>
            <a:endParaRPr lang="es-ES" sz="2000" b="1" dirty="0">
              <a:solidFill>
                <a:srgbClr val="FF0000"/>
              </a:solidFill>
            </a:endParaRPr>
          </a:p>
        </p:txBody>
      </p:sp>
      <p:sp>
        <p:nvSpPr>
          <p:cNvPr id="2" name="Google Shape;273;g99f1de2ff6_0_142">
            <a:extLst>
              <a:ext uri="{FF2B5EF4-FFF2-40B4-BE49-F238E27FC236}">
                <a16:creationId xmlns:a16="http://schemas.microsoft.com/office/drawing/2014/main" id="{695760FC-3EB3-42AF-ABA6-DE2D082D6848}"/>
              </a:ext>
            </a:extLst>
          </p:cNvPr>
          <p:cNvSpPr txBox="1"/>
          <p:nvPr/>
        </p:nvSpPr>
        <p:spPr>
          <a:xfrm>
            <a:off x="4389412" y="332363"/>
            <a:ext cx="7506602"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graphicFrame>
        <p:nvGraphicFramePr>
          <p:cNvPr id="3" name="Object 2">
            <a:extLst>
              <a:ext uri="{FF2B5EF4-FFF2-40B4-BE49-F238E27FC236}">
                <a16:creationId xmlns:a16="http://schemas.microsoft.com/office/drawing/2014/main" id="{5D561652-DFD9-46F2-946B-A96EAA25F185}"/>
              </a:ext>
            </a:extLst>
          </p:cNvPr>
          <p:cNvGraphicFramePr>
            <a:graphicFrameLocks noChangeAspect="1"/>
          </p:cNvGraphicFramePr>
          <p:nvPr>
            <p:extLst>
              <p:ext uri="{D42A27DB-BD31-4B8C-83A1-F6EECF244321}">
                <p14:modId xmlns:p14="http://schemas.microsoft.com/office/powerpoint/2010/main" val="3471810325"/>
              </p:ext>
            </p:extLst>
          </p:nvPr>
        </p:nvGraphicFramePr>
        <p:xfrm>
          <a:off x="8142713" y="2030425"/>
          <a:ext cx="2968294" cy="4213212"/>
        </p:xfrm>
        <a:graphic>
          <a:graphicData uri="http://schemas.openxmlformats.org/presentationml/2006/ole">
            <mc:AlternateContent xmlns:mc="http://schemas.openxmlformats.org/markup-compatibility/2006">
              <mc:Choice xmlns:v="urn:schemas-microsoft-com:vml" Requires="v">
                <p:oleObj name="Immagine bitmap" r:id="rId6" imgW="3304762" imgH="4695238" progId="Paint.Picture">
                  <p:embed/>
                </p:oleObj>
              </mc:Choice>
              <mc:Fallback>
                <p:oleObj name="Immagine bitmap" r:id="rId6" imgW="3304762" imgH="4695238" progId="Paint.Picture">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2713" y="2030425"/>
                        <a:ext cx="2968294" cy="4213212"/>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2" name="Google Shape;332;g5363c714d0_0_9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33" name="Google Shape;333;g5363c714d0_0_9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34" name="Google Shape;334;g5363c714d0_0_91"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35" name="Google Shape;335;g5363c714d0_0_91"/>
          <p:cNvSpPr txBox="1"/>
          <p:nvPr/>
        </p:nvSpPr>
        <p:spPr>
          <a:xfrm>
            <a:off x="537368" y="1481093"/>
            <a:ext cx="43536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37" name="Google Shape;337;g5363c714d0_0_91"/>
          <p:cNvSpPr txBox="1"/>
          <p:nvPr/>
        </p:nvSpPr>
        <p:spPr>
          <a:xfrm>
            <a:off x="537368" y="2345867"/>
            <a:ext cx="3719513" cy="3393874"/>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0"/>
              </a:spcBef>
              <a:spcAft>
                <a:spcPts val="0"/>
              </a:spcAft>
              <a:buNone/>
            </a:pPr>
            <a:r>
              <a:rPr lang="en-US" sz="1800" dirty="0" err="1"/>
              <a:t>Aquí</a:t>
            </a:r>
            <a:r>
              <a:rPr lang="en-US" sz="1800" dirty="0"/>
              <a:t> </a:t>
            </a:r>
            <a:r>
              <a:rPr lang="en-US" sz="1800" dirty="0" err="1"/>
              <a:t>tienes</a:t>
            </a:r>
            <a:r>
              <a:rPr lang="en-US" sz="1800" dirty="0"/>
              <a:t> los </a:t>
            </a:r>
            <a:r>
              <a:rPr lang="en-US" sz="1800" dirty="0" err="1"/>
              <a:t>resultados</a:t>
            </a:r>
            <a:r>
              <a:rPr lang="en-US" sz="1800" dirty="0"/>
              <a:t>. </a:t>
            </a:r>
            <a:r>
              <a:rPr lang="en-US" sz="1800" dirty="0" err="1"/>
              <a:t>Ya</a:t>
            </a:r>
            <a:r>
              <a:rPr lang="en-US" sz="1800" dirty="0"/>
              <a:t> que no hay una gran </a:t>
            </a:r>
            <a:r>
              <a:rPr lang="en-US" sz="1800" dirty="0" err="1"/>
              <a:t>diferencia</a:t>
            </a:r>
            <a:r>
              <a:rPr lang="en-US" sz="1800" dirty="0"/>
              <a:t> </a:t>
            </a:r>
            <a:r>
              <a:rPr lang="en-US" sz="1800" dirty="0" err="1"/>
              <a:t>en</a:t>
            </a:r>
            <a:r>
              <a:rPr lang="en-US" sz="1800" dirty="0"/>
              <a:t> </a:t>
            </a:r>
            <a:r>
              <a:rPr lang="en-US" sz="1800" dirty="0" err="1"/>
              <a:t>cuanto</a:t>
            </a:r>
            <a:r>
              <a:rPr lang="en-US" sz="1800" dirty="0"/>
              <a:t> a </a:t>
            </a:r>
            <a:r>
              <a:rPr lang="en-US" sz="1800" b="1" dirty="0" err="1"/>
              <a:t>edad</a:t>
            </a:r>
            <a:r>
              <a:rPr lang="en-US" sz="1800" b="1" dirty="0"/>
              <a:t> media </a:t>
            </a:r>
            <a:r>
              <a:rPr lang="en-US" sz="1800" dirty="0"/>
              <a:t>entre los </a:t>
            </a:r>
            <a:r>
              <a:rPr lang="en-US" sz="1800" dirty="0" err="1"/>
              <a:t>grupos</a:t>
            </a:r>
            <a:r>
              <a:rPr lang="en-US" sz="1800" dirty="0"/>
              <a:t> </a:t>
            </a:r>
            <a:r>
              <a:rPr lang="en-US" sz="1800" dirty="0" err="1"/>
              <a:t>definidos</a:t>
            </a:r>
            <a:r>
              <a:rPr lang="en-US" sz="1800" dirty="0"/>
              <a:t> </a:t>
            </a:r>
            <a:r>
              <a:rPr lang="en-US" sz="1800" dirty="0" err="1"/>
              <a:t>usando</a:t>
            </a:r>
            <a:r>
              <a:rPr lang="en-US" sz="1800" dirty="0"/>
              <a:t> </a:t>
            </a:r>
            <a:r>
              <a:rPr lang="en-US" sz="1800" dirty="0" err="1"/>
              <a:t>Educación</a:t>
            </a:r>
            <a:r>
              <a:rPr lang="en-US" sz="1800" dirty="0"/>
              <a:t> y </a:t>
            </a:r>
            <a:r>
              <a:rPr lang="en-US" sz="1800" dirty="0" err="1"/>
              <a:t>Rutas</a:t>
            </a:r>
            <a:r>
              <a:rPr lang="en-US" sz="1800" dirty="0"/>
              <a:t> </a:t>
            </a:r>
            <a:r>
              <a:rPr lang="en-US" sz="1800" dirty="0" err="1"/>
              <a:t>romanas</a:t>
            </a:r>
            <a:r>
              <a:rPr lang="en-US" sz="1800" dirty="0"/>
              <a:t>, </a:t>
            </a:r>
            <a:r>
              <a:rPr lang="en-US" sz="1800" dirty="0" err="1"/>
              <a:t>podría</a:t>
            </a:r>
            <a:r>
              <a:rPr lang="en-US" sz="1800" dirty="0"/>
              <a:t> ser </a:t>
            </a:r>
            <a:r>
              <a:rPr lang="en-US" sz="1800" dirty="0" err="1"/>
              <a:t>interesante</a:t>
            </a:r>
            <a:r>
              <a:rPr lang="en-US" sz="1800" dirty="0"/>
              <a:t> </a:t>
            </a:r>
            <a:r>
              <a:rPr lang="en-US" sz="1800" dirty="0" err="1"/>
              <a:t>evaluar</a:t>
            </a:r>
            <a:r>
              <a:rPr lang="en-US" sz="1800" dirty="0"/>
              <a:t> la </a:t>
            </a:r>
            <a:r>
              <a:rPr lang="en-US" sz="1800" dirty="0" err="1"/>
              <a:t>cantidad</a:t>
            </a:r>
            <a:r>
              <a:rPr lang="en-US" sz="1800" dirty="0"/>
              <a:t> de personas que </a:t>
            </a:r>
            <a:r>
              <a:rPr lang="en-US" sz="1800" dirty="0" err="1"/>
              <a:t>viven</a:t>
            </a:r>
            <a:r>
              <a:rPr lang="en-US" sz="1800" dirty="0"/>
              <a:t> </a:t>
            </a:r>
            <a:r>
              <a:rPr lang="en-US" sz="1800" dirty="0" err="1"/>
              <a:t>cerca</a:t>
            </a:r>
            <a:r>
              <a:rPr lang="en-US" sz="1800" dirty="0"/>
              <a:t> de </a:t>
            </a:r>
            <a:r>
              <a:rPr lang="en-US" sz="1800" dirty="0" err="1"/>
              <a:t>Rutas</a:t>
            </a:r>
            <a:r>
              <a:rPr lang="en-US" sz="1800" dirty="0"/>
              <a:t> </a:t>
            </a:r>
            <a:r>
              <a:rPr lang="en-US" sz="1800" dirty="0" err="1"/>
              <a:t>romanas</a:t>
            </a:r>
            <a:r>
              <a:rPr lang="en-US" sz="1800" dirty="0"/>
              <a:t>. </a:t>
            </a:r>
            <a:r>
              <a:rPr lang="en-US" sz="1800" dirty="0" err="1"/>
              <a:t>Puedes</a:t>
            </a:r>
            <a:r>
              <a:rPr lang="en-US" sz="1800" dirty="0"/>
              <a:t> </a:t>
            </a:r>
            <a:r>
              <a:rPr lang="en-US" sz="1800" dirty="0" err="1"/>
              <a:t>hacer</a:t>
            </a:r>
            <a:r>
              <a:rPr lang="en-US" sz="1800" dirty="0"/>
              <a:t> click </a:t>
            </a:r>
            <a:r>
              <a:rPr lang="en-US" sz="1800" dirty="0" err="1"/>
              <a:t>en</a:t>
            </a:r>
            <a:r>
              <a:rPr lang="en-US" sz="1800" dirty="0"/>
              <a:t>        y </a:t>
            </a:r>
            <a:r>
              <a:rPr lang="en-US" sz="1800" dirty="0" err="1"/>
              <a:t>en</a:t>
            </a:r>
            <a:r>
              <a:rPr lang="en-US" sz="1800" dirty="0"/>
              <a:t> la </a:t>
            </a:r>
            <a:r>
              <a:rPr lang="en-US" sz="1800" dirty="0" err="1"/>
              <a:t>casilla</a:t>
            </a:r>
            <a:r>
              <a:rPr lang="en-US" sz="1800" dirty="0"/>
              <a:t> </a:t>
            </a:r>
            <a:r>
              <a:rPr lang="en-US" sz="1800" i="1" dirty="0" err="1"/>
              <a:t>Valores</a:t>
            </a:r>
            <a:r>
              <a:rPr lang="en-US" sz="1800" dirty="0"/>
              <a:t>, y </a:t>
            </a:r>
            <a:r>
              <a:rPr lang="en-US" sz="1800" dirty="0" err="1"/>
              <a:t>luego</a:t>
            </a:r>
            <a:r>
              <a:rPr lang="en-US" sz="1800" dirty="0"/>
              <a:t> </a:t>
            </a:r>
            <a:r>
              <a:rPr lang="en-US" sz="1800" dirty="0" err="1"/>
              <a:t>modificar</a:t>
            </a:r>
            <a:r>
              <a:rPr lang="en-US" sz="1800" dirty="0"/>
              <a:t> la  </a:t>
            </a:r>
            <a:endParaRPr sz="1800" dirty="0"/>
          </a:p>
        </p:txBody>
      </p:sp>
      <p:sp>
        <p:nvSpPr>
          <p:cNvPr id="2" name="Google Shape;273;g99f1de2ff6_0_142">
            <a:extLst>
              <a:ext uri="{FF2B5EF4-FFF2-40B4-BE49-F238E27FC236}">
                <a16:creationId xmlns:a16="http://schemas.microsoft.com/office/drawing/2014/main" id="{4FF10ECD-E4A4-425F-AE8D-9CFDEC9F1938}"/>
              </a:ext>
            </a:extLst>
          </p:cNvPr>
          <p:cNvSpPr txBox="1"/>
          <p:nvPr/>
        </p:nvSpPr>
        <p:spPr>
          <a:xfrm>
            <a:off x="4195763" y="407631"/>
            <a:ext cx="7639337"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graphicFrame>
        <p:nvGraphicFramePr>
          <p:cNvPr id="4" name="Object 3">
            <a:extLst>
              <a:ext uri="{FF2B5EF4-FFF2-40B4-BE49-F238E27FC236}">
                <a16:creationId xmlns:a16="http://schemas.microsoft.com/office/drawing/2014/main" id="{4F168D98-DED7-427B-B024-E6332AEC3B34}"/>
              </a:ext>
            </a:extLst>
          </p:cNvPr>
          <p:cNvGraphicFramePr>
            <a:graphicFrameLocks noChangeAspect="1"/>
          </p:cNvGraphicFramePr>
          <p:nvPr>
            <p:extLst>
              <p:ext uri="{D42A27DB-BD31-4B8C-83A1-F6EECF244321}">
                <p14:modId xmlns:p14="http://schemas.microsoft.com/office/powerpoint/2010/main" val="1208726946"/>
              </p:ext>
            </p:extLst>
          </p:nvPr>
        </p:nvGraphicFramePr>
        <p:xfrm>
          <a:off x="4643325" y="2165055"/>
          <a:ext cx="7322400" cy="3393874"/>
        </p:xfrm>
        <a:graphic>
          <a:graphicData uri="http://schemas.openxmlformats.org/presentationml/2006/ole">
            <mc:AlternateContent xmlns:mc="http://schemas.openxmlformats.org/markup-compatibility/2006">
              <mc:Choice xmlns:v="urn:schemas-microsoft-com:vml" Requires="v">
                <p:oleObj name="Immagine bitmap" r:id="rId6" imgW="9469172" imgH="4401164" progId="Paint.Picture">
                  <p:embed/>
                </p:oleObj>
              </mc:Choice>
              <mc:Fallback>
                <p:oleObj name="Immagine bitmap" r:id="rId6" imgW="9469172" imgH="4401164"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325" y="2165055"/>
                        <a:ext cx="7322400" cy="3393874"/>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D12121F5-83A8-45F6-97F2-73064011CA26}"/>
              </a:ext>
            </a:extLst>
          </p:cNvPr>
          <p:cNvSpPr txBox="1"/>
          <p:nvPr/>
        </p:nvSpPr>
        <p:spPr>
          <a:xfrm>
            <a:off x="487228" y="5699641"/>
            <a:ext cx="11122966" cy="369332"/>
          </a:xfrm>
          <a:prstGeom prst="rect">
            <a:avLst/>
          </a:prstGeom>
          <a:noFill/>
        </p:spPr>
        <p:txBody>
          <a:bodyPr wrap="square">
            <a:spAutoFit/>
          </a:bodyPr>
          <a:lstStyle/>
          <a:p>
            <a:pPr marL="0" lvl="0" indent="0" algn="l" rtl="0">
              <a:spcBef>
                <a:spcPts val="0"/>
              </a:spcBef>
              <a:spcAft>
                <a:spcPts val="0"/>
              </a:spcAft>
              <a:buNone/>
            </a:pPr>
            <a:r>
              <a:rPr lang="en-US" sz="1800" i="1" dirty="0" err="1"/>
              <a:t>Configuración</a:t>
            </a:r>
            <a:r>
              <a:rPr lang="en-US" sz="1800" i="1" dirty="0"/>
              <a:t> de Campo, </a:t>
            </a:r>
            <a:r>
              <a:rPr lang="en-US" sz="1800" dirty="0"/>
              <a:t>y </a:t>
            </a:r>
            <a:r>
              <a:rPr lang="en-US" sz="1800" dirty="0" err="1"/>
              <a:t>aquí</a:t>
            </a:r>
            <a:r>
              <a:rPr lang="en-US" sz="1800" dirty="0"/>
              <a:t> </a:t>
            </a:r>
            <a:r>
              <a:rPr lang="en-US" sz="1800" dirty="0" err="1"/>
              <a:t>seleccionar</a:t>
            </a:r>
            <a:r>
              <a:rPr lang="en-US" sz="1800" dirty="0"/>
              <a:t> </a:t>
            </a:r>
            <a:r>
              <a:rPr lang="en-US" sz="1800" b="1" dirty="0" err="1"/>
              <a:t>Recuento</a:t>
            </a:r>
            <a:r>
              <a:rPr lang="en-US" sz="1800" dirty="0"/>
              <a:t>. </a:t>
            </a:r>
          </a:p>
        </p:txBody>
      </p:sp>
      <p:sp>
        <p:nvSpPr>
          <p:cNvPr id="20" name="Rectangle 16">
            <a:extLst>
              <a:ext uri="{FF2B5EF4-FFF2-40B4-BE49-F238E27FC236}">
                <a16:creationId xmlns:a16="http://schemas.microsoft.com/office/drawing/2014/main" id="{6D43CB62-EFD4-439B-862E-D077E4115D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1" name="Object 20">
            <a:extLst>
              <a:ext uri="{FF2B5EF4-FFF2-40B4-BE49-F238E27FC236}">
                <a16:creationId xmlns:a16="http://schemas.microsoft.com/office/drawing/2014/main" id="{8CC4C2FA-CFBF-4D26-9425-59533CFDA77B}"/>
              </a:ext>
            </a:extLst>
          </p:cNvPr>
          <p:cNvGraphicFramePr>
            <a:graphicFrameLocks noChangeAspect="1"/>
          </p:cNvGraphicFramePr>
          <p:nvPr>
            <p:extLst>
              <p:ext uri="{D42A27DB-BD31-4B8C-83A1-F6EECF244321}">
                <p14:modId xmlns:p14="http://schemas.microsoft.com/office/powerpoint/2010/main" val="1868995775"/>
              </p:ext>
            </p:extLst>
          </p:nvPr>
        </p:nvGraphicFramePr>
        <p:xfrm>
          <a:off x="2244725" y="5145323"/>
          <a:ext cx="460375" cy="232793"/>
        </p:xfrm>
        <a:graphic>
          <a:graphicData uri="http://schemas.openxmlformats.org/presentationml/2006/ole">
            <mc:AlternateContent xmlns:mc="http://schemas.openxmlformats.org/markup-compatibility/2006">
              <mc:Choice xmlns:v="urn:schemas-microsoft-com:vml" Requires="v">
                <p:oleObj name="Immagine bitmap" r:id="rId8" imgW="371527" imgH="285866" progId="Paint.Picture">
                  <p:embed/>
                </p:oleObj>
              </mc:Choice>
              <mc:Fallback>
                <p:oleObj name="Immagine bitmap" r:id="rId8" imgW="371527" imgH="285866" progId="Paint.Picture">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725" y="5145323"/>
                        <a:ext cx="460375" cy="232793"/>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g5363c714d0_0_10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44" name="Google Shape;344;g5363c714d0_0_10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45" name="Google Shape;345;g5363c714d0_0_103"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46" name="Google Shape;346;g5363c714d0_0_103"/>
          <p:cNvSpPr txBox="1"/>
          <p:nvPr/>
        </p:nvSpPr>
        <p:spPr>
          <a:xfrm>
            <a:off x="481969" y="2170000"/>
            <a:ext cx="4713171"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latin typeface="Arial" panose="020B0604020202020204" pitchFamily="34" charset="0"/>
              <a:ea typeface="Arial Rounded"/>
              <a:cs typeface="Arial" panose="020B0604020202020204" pitchFamily="34" charset="0"/>
              <a:sym typeface="Arial Rounded"/>
            </a:endParaRPr>
          </a:p>
        </p:txBody>
      </p:sp>
      <p:sp>
        <p:nvSpPr>
          <p:cNvPr id="348" name="Google Shape;348;g5363c714d0_0_103"/>
          <p:cNvSpPr txBox="1"/>
          <p:nvPr/>
        </p:nvSpPr>
        <p:spPr>
          <a:xfrm>
            <a:off x="533877" y="3112750"/>
            <a:ext cx="4609357" cy="3176925"/>
          </a:xfrm>
          <a:prstGeom prst="rect">
            <a:avLst/>
          </a:prstGeom>
          <a:noFill/>
          <a:ln>
            <a:noFill/>
          </a:ln>
        </p:spPr>
        <p:txBody>
          <a:bodyPr spcFirstLastPara="1" wrap="square" lIns="91425" tIns="91425" rIns="91425" bIns="91425" anchor="t" anchorCtr="0">
            <a:noAutofit/>
          </a:bodyPr>
          <a:lstStyle/>
          <a:p>
            <a:pPr indent="-1270" algn="just">
              <a:lnSpc>
                <a:spcPct val="120000"/>
              </a:lnSpc>
              <a:spcAft>
                <a:spcPts val="1000"/>
              </a:spcAft>
            </a:pPr>
            <a:r>
              <a:rPr lang="es-ES" sz="1800" dirty="0">
                <a:effectLst/>
                <a:latin typeface="Arial Rounded"/>
                <a:ea typeface="Arial Rounded"/>
                <a:cs typeface="Arial Rounded"/>
              </a:rPr>
              <a:t>La tabla obtenida nos indica el </a:t>
            </a:r>
            <a:r>
              <a:rPr lang="es-ES" sz="1800" b="1" dirty="0">
                <a:effectLst/>
                <a:latin typeface="Arial Rounded"/>
                <a:ea typeface="Arial Rounded"/>
                <a:cs typeface="Arial Rounded"/>
              </a:rPr>
              <a:t>número de personas</a:t>
            </a:r>
            <a:r>
              <a:rPr lang="es-ES" sz="1800" dirty="0">
                <a:effectLst/>
                <a:latin typeface="Arial Rounded"/>
                <a:ea typeface="Arial Rounded"/>
                <a:cs typeface="Arial Rounded"/>
              </a:rPr>
              <a:t> que viven cerca de una Ruta Romana con información sobre el nivel de estudios.</a:t>
            </a:r>
            <a:endParaRPr lang="es-ES" sz="1800" dirty="0">
              <a:effectLst/>
              <a:latin typeface="Calibri" panose="020F0502020204030204" pitchFamily="34" charset="0"/>
              <a:ea typeface="Calibri" panose="020F0502020204030204" pitchFamily="34" charset="0"/>
            </a:endParaRPr>
          </a:p>
          <a:p>
            <a:pPr indent="-1270" algn="just">
              <a:lnSpc>
                <a:spcPct val="120000"/>
              </a:lnSpc>
              <a:spcAft>
                <a:spcPts val="1000"/>
              </a:spcAft>
            </a:pPr>
            <a:r>
              <a:rPr lang="es-ES" sz="1800" dirty="0">
                <a:effectLst/>
                <a:latin typeface="Arial Rounded"/>
                <a:ea typeface="Arial Rounded"/>
                <a:cs typeface="Arial Rounded"/>
              </a:rPr>
              <a:t>Esto podría ayudar a decidir el tipo de negocio o sector. Por ejemplo, negocios culturales, entretenimiento, comida.</a:t>
            </a:r>
            <a:endParaRPr lang="es-ES" sz="1800" dirty="0">
              <a:effectLst/>
              <a:latin typeface="Calibri" panose="020F0502020204030204" pitchFamily="34" charset="0"/>
              <a:ea typeface="Calibri" panose="020F0502020204030204" pitchFamily="34" charset="0"/>
            </a:endParaRPr>
          </a:p>
        </p:txBody>
      </p:sp>
      <p:sp>
        <p:nvSpPr>
          <p:cNvPr id="2" name="Google Shape;273;g99f1de2ff6_0_142">
            <a:extLst>
              <a:ext uri="{FF2B5EF4-FFF2-40B4-BE49-F238E27FC236}">
                <a16:creationId xmlns:a16="http://schemas.microsoft.com/office/drawing/2014/main" id="{3F700385-8D59-42C2-A442-AAEACEE6AF27}"/>
              </a:ext>
            </a:extLst>
          </p:cNvPr>
          <p:cNvSpPr txBox="1"/>
          <p:nvPr/>
        </p:nvSpPr>
        <p:spPr>
          <a:xfrm>
            <a:off x="4228190" y="274451"/>
            <a:ext cx="753609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F9F51096-9320-4B0B-845F-96B810FE4681}"/>
              </a:ext>
            </a:extLst>
          </p:cNvPr>
          <p:cNvSpPr>
            <a:spLocks noChangeArrowheads="1"/>
          </p:cNvSpPr>
          <p:nvPr/>
        </p:nvSpPr>
        <p:spPr bwMode="auto">
          <a:xfrm>
            <a:off x="6096000" y="2344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C0A7BC25-A378-4751-9D3E-47B49ECC0282}"/>
              </a:ext>
            </a:extLst>
          </p:cNvPr>
          <p:cNvGraphicFramePr>
            <a:graphicFrameLocks noChangeAspect="1"/>
          </p:cNvGraphicFramePr>
          <p:nvPr>
            <p:extLst>
              <p:ext uri="{D42A27DB-BD31-4B8C-83A1-F6EECF244321}">
                <p14:modId xmlns:p14="http://schemas.microsoft.com/office/powerpoint/2010/main" val="2054582600"/>
              </p:ext>
            </p:extLst>
          </p:nvPr>
        </p:nvGraphicFramePr>
        <p:xfrm>
          <a:off x="5376857" y="2317450"/>
          <a:ext cx="6141306" cy="3835895"/>
        </p:xfrm>
        <a:graphic>
          <a:graphicData uri="http://schemas.openxmlformats.org/presentationml/2006/ole">
            <mc:AlternateContent xmlns:mc="http://schemas.openxmlformats.org/markup-compatibility/2006">
              <mc:Choice xmlns:v="urn:schemas-microsoft-com:vml" Requires="v">
                <p:oleObj name="Immagine bitmap" r:id="rId6" imgW="7561905" imgH="4723810" progId="Paint.Picture">
                  <p:embed/>
                </p:oleObj>
              </mc:Choice>
              <mc:Fallback>
                <p:oleObj name="Immagine bitmap" r:id="rId6" imgW="7561905" imgH="4723810"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6857" y="2317450"/>
                        <a:ext cx="6141306" cy="383589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g5363c714d0_0_11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55" name="Google Shape;355;g5363c714d0_0_11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56" name="Google Shape;356;g5363c714d0_0_115"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57" name="Google Shape;357;g5363c714d0_0_115"/>
          <p:cNvSpPr txBox="1"/>
          <p:nvPr/>
        </p:nvSpPr>
        <p:spPr>
          <a:xfrm>
            <a:off x="420350" y="2524667"/>
            <a:ext cx="3636929" cy="2791795"/>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s-ES" sz="2000" dirty="0"/>
              <a:t>Es posible </a:t>
            </a:r>
            <a:r>
              <a:rPr lang="es-ES" sz="2000" b="1" dirty="0"/>
              <a:t>agregar filtros</a:t>
            </a:r>
            <a:r>
              <a:rPr lang="es-ES" sz="2000" dirty="0"/>
              <a:t>. Arrastra en el cuadro Filtrar la variable </a:t>
            </a:r>
            <a:r>
              <a:rPr lang="es-ES" sz="2000" b="1" dirty="0"/>
              <a:t>Distrito</a:t>
            </a:r>
            <a:r>
              <a:rPr lang="es-ES" sz="2000" dirty="0"/>
              <a:t>. Obtendrás una ventana adicional que te permitirá seleccionar (o deseleccionar) las unidades estadísticas en los </a:t>
            </a:r>
            <a:r>
              <a:rPr lang="es-ES" sz="2000" dirty="0">
                <a:solidFill>
                  <a:srgbClr val="FF0000"/>
                </a:solidFill>
              </a:rPr>
              <a:t>Distritos</a:t>
            </a:r>
            <a:r>
              <a:rPr lang="es-ES" sz="2000" dirty="0"/>
              <a:t> de la Región de Apulia.</a:t>
            </a:r>
            <a:endParaRPr lang="en-US" sz="2000" dirty="0"/>
          </a:p>
        </p:txBody>
      </p:sp>
      <p:sp>
        <p:nvSpPr>
          <p:cNvPr id="358" name="Google Shape;358;g5363c714d0_0_115"/>
          <p:cNvSpPr txBox="1"/>
          <p:nvPr/>
        </p:nvSpPr>
        <p:spPr>
          <a:xfrm>
            <a:off x="420350" y="1681749"/>
            <a:ext cx="43536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latin typeface="Arial" panose="020B0604020202020204" pitchFamily="34" charset="0"/>
              <a:ea typeface="Arial Rounded"/>
              <a:cs typeface="Arial" panose="020B0604020202020204" pitchFamily="34" charset="0"/>
              <a:sym typeface="Arial Rounded"/>
            </a:endParaRPr>
          </a:p>
        </p:txBody>
      </p:sp>
      <p:sp>
        <p:nvSpPr>
          <p:cNvPr id="2" name="Google Shape;273;g99f1de2ff6_0_142">
            <a:extLst>
              <a:ext uri="{FF2B5EF4-FFF2-40B4-BE49-F238E27FC236}">
                <a16:creationId xmlns:a16="http://schemas.microsoft.com/office/drawing/2014/main" id="{64C3846B-EDC3-497E-89CA-70DA1A1BBB97}"/>
              </a:ext>
            </a:extLst>
          </p:cNvPr>
          <p:cNvSpPr txBox="1"/>
          <p:nvPr/>
        </p:nvSpPr>
        <p:spPr>
          <a:xfrm>
            <a:off x="4057279" y="439717"/>
            <a:ext cx="772782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48D1D394-0366-48FA-B005-95BB440E3E03}"/>
              </a:ext>
            </a:extLst>
          </p:cNvPr>
          <p:cNvSpPr>
            <a:spLocks noChangeArrowheads="1"/>
          </p:cNvSpPr>
          <p:nvPr/>
        </p:nvSpPr>
        <p:spPr bwMode="auto">
          <a:xfrm>
            <a:off x="5619750" y="257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16ABF912-0A93-4F57-84EB-E602996DBFD8}"/>
              </a:ext>
            </a:extLst>
          </p:cNvPr>
          <p:cNvGraphicFramePr>
            <a:graphicFrameLocks noChangeAspect="1"/>
          </p:cNvGraphicFramePr>
          <p:nvPr>
            <p:extLst>
              <p:ext uri="{D42A27DB-BD31-4B8C-83A1-F6EECF244321}">
                <p14:modId xmlns:p14="http://schemas.microsoft.com/office/powerpoint/2010/main" val="2469703186"/>
              </p:ext>
            </p:extLst>
          </p:nvPr>
        </p:nvGraphicFramePr>
        <p:xfrm>
          <a:off x="4324224" y="2118700"/>
          <a:ext cx="7193939" cy="3060279"/>
        </p:xfrm>
        <a:graphic>
          <a:graphicData uri="http://schemas.openxmlformats.org/presentationml/2006/ole">
            <mc:AlternateContent xmlns:mc="http://schemas.openxmlformats.org/markup-compatibility/2006">
              <mc:Choice xmlns:v="urn:schemas-microsoft-com:vml" Requires="v">
                <p:oleObj name="Immagine bitmap" r:id="rId6" imgW="13028571" imgH="4495238" progId="Paint.Picture">
                  <p:embed/>
                </p:oleObj>
              </mc:Choice>
              <mc:Fallback>
                <p:oleObj name="Immagine bitmap" r:id="rId6" imgW="13028571" imgH="4495238"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224" y="2118700"/>
                        <a:ext cx="7193939" cy="3060279"/>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5" name="Google Shape;365;g5363c714d0_0_12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66" name="Google Shape;366;g5363c714d0_0_12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67" name="Google Shape;367;g5363c714d0_0_125"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68" name="Google Shape;368;g5363c714d0_0_125"/>
          <p:cNvSpPr txBox="1"/>
          <p:nvPr/>
        </p:nvSpPr>
        <p:spPr>
          <a:xfrm>
            <a:off x="789204" y="1616757"/>
            <a:ext cx="4300800" cy="523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69" name="Google Shape;369;g5363c714d0_0_125"/>
          <p:cNvSpPr txBox="1"/>
          <p:nvPr/>
        </p:nvSpPr>
        <p:spPr>
          <a:xfrm>
            <a:off x="789204" y="2458331"/>
            <a:ext cx="4506696" cy="3839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800" dirty="0"/>
              <a:t>Es posible agregar </a:t>
            </a:r>
            <a:r>
              <a:rPr lang="es-ES" sz="1800" b="1" dirty="0"/>
              <a:t>campos adicionales</a:t>
            </a:r>
            <a:r>
              <a:rPr lang="es-ES" sz="1800" dirty="0"/>
              <a:t>. Arrastra en el cuadro Filas (también puede arrastrar en las columnas del cuadro) la variable </a:t>
            </a:r>
            <a:r>
              <a:rPr lang="es-ES" sz="1800" b="1" dirty="0"/>
              <a:t>Sexo</a:t>
            </a:r>
            <a:r>
              <a:rPr lang="es-ES" sz="1800" dirty="0"/>
              <a:t>.</a:t>
            </a:r>
          </a:p>
          <a:p>
            <a:pPr marL="0" lvl="0" indent="0" algn="l" rtl="0">
              <a:lnSpc>
                <a:spcPct val="150000"/>
              </a:lnSpc>
              <a:spcBef>
                <a:spcPts val="0"/>
              </a:spcBef>
              <a:spcAft>
                <a:spcPts val="0"/>
              </a:spcAft>
              <a:buNone/>
            </a:pPr>
            <a:r>
              <a:rPr lang="es-ES" sz="1800" dirty="0"/>
              <a:t>Esta opción dará información adicional sobre los datos, </a:t>
            </a:r>
            <a:r>
              <a:rPr lang="es-ES" sz="1800" dirty="0">
                <a:solidFill>
                  <a:srgbClr val="FF0000"/>
                </a:solidFill>
              </a:rPr>
              <a:t>profundizando</a:t>
            </a:r>
            <a:r>
              <a:rPr lang="es-ES" sz="1800" dirty="0"/>
              <a:t> en las diferencias de género de la muestra analizada.</a:t>
            </a:r>
          </a:p>
        </p:txBody>
      </p:sp>
      <p:sp>
        <p:nvSpPr>
          <p:cNvPr id="2" name="Google Shape;273;g99f1de2ff6_0_142">
            <a:extLst>
              <a:ext uri="{FF2B5EF4-FFF2-40B4-BE49-F238E27FC236}">
                <a16:creationId xmlns:a16="http://schemas.microsoft.com/office/drawing/2014/main" id="{91C41D14-283D-4D23-9BFB-D71E8FB9A577}"/>
              </a:ext>
            </a:extLst>
          </p:cNvPr>
          <p:cNvSpPr txBox="1"/>
          <p:nvPr/>
        </p:nvSpPr>
        <p:spPr>
          <a:xfrm>
            <a:off x="4191319" y="360497"/>
            <a:ext cx="7609840"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74FB6F28-9DBA-45DA-85EE-6AFFC0639DDB}"/>
              </a:ext>
            </a:extLst>
          </p:cNvPr>
          <p:cNvSpPr>
            <a:spLocks noChangeArrowheads="1"/>
          </p:cNvSpPr>
          <p:nvPr/>
        </p:nvSpPr>
        <p:spPr bwMode="auto">
          <a:xfrm>
            <a:off x="5772150" y="207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46AC76B8-9EED-4EA2-B5A7-F2A667962937}"/>
              </a:ext>
            </a:extLst>
          </p:cNvPr>
          <p:cNvGraphicFramePr>
            <a:graphicFrameLocks noChangeAspect="1"/>
          </p:cNvGraphicFramePr>
          <p:nvPr>
            <p:extLst>
              <p:ext uri="{D42A27DB-BD31-4B8C-83A1-F6EECF244321}">
                <p14:modId xmlns:p14="http://schemas.microsoft.com/office/powerpoint/2010/main" val="2575055321"/>
              </p:ext>
            </p:extLst>
          </p:nvPr>
        </p:nvGraphicFramePr>
        <p:xfrm>
          <a:off x="5434432" y="2070900"/>
          <a:ext cx="6083731" cy="3548843"/>
        </p:xfrm>
        <a:graphic>
          <a:graphicData uri="http://schemas.openxmlformats.org/presentationml/2006/ole">
            <mc:AlternateContent xmlns:mc="http://schemas.openxmlformats.org/markup-compatibility/2006">
              <mc:Choice xmlns:v="urn:schemas-microsoft-com:vml" Requires="v">
                <p:oleObj name="Immagine bitmap" r:id="rId6" imgW="7582958" imgH="4439270" progId="Paint.Picture">
                  <p:embed/>
                </p:oleObj>
              </mc:Choice>
              <mc:Fallback>
                <p:oleObj name="Immagine bitmap" r:id="rId6" imgW="7582958" imgH="4439270"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4432" y="2070900"/>
                        <a:ext cx="6083731" cy="3548843"/>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6" name="Google Shape;376;g5363c714d0_0_13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77" name="Google Shape;377;g5363c714d0_0_13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78" name="Google Shape;378;g5363c714d0_0_135"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79" name="Google Shape;379;g5363c714d0_0_135"/>
          <p:cNvSpPr txBox="1"/>
          <p:nvPr/>
        </p:nvSpPr>
        <p:spPr>
          <a:xfrm>
            <a:off x="861349" y="1993225"/>
            <a:ext cx="4875773"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80" name="Google Shape;380;g5363c714d0_0_135"/>
          <p:cNvSpPr txBox="1"/>
          <p:nvPr/>
        </p:nvSpPr>
        <p:spPr>
          <a:xfrm>
            <a:off x="861350" y="2717518"/>
            <a:ext cx="5016350" cy="273938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ES" sz="1800" dirty="0"/>
              <a:t>Es posible crear un gráfico dinámico. Para insertar el gráfico, sigue estos pasos:</a:t>
            </a:r>
          </a:p>
          <a:p>
            <a:pPr marL="342900" lvl="0" indent="-342900" algn="l" rtl="0">
              <a:lnSpc>
                <a:spcPct val="150000"/>
              </a:lnSpc>
              <a:spcBef>
                <a:spcPts val="0"/>
              </a:spcBef>
              <a:spcAft>
                <a:spcPts val="0"/>
              </a:spcAft>
              <a:buFont typeface="+mj-lt"/>
              <a:buAutoNum type="arabicPeriod"/>
            </a:pPr>
            <a:r>
              <a:rPr lang="es-ES" sz="1800" dirty="0">
                <a:effectLst/>
                <a:latin typeface="Arial Rounded"/>
                <a:ea typeface="Arial Rounded"/>
                <a:cs typeface="Arial Rounded"/>
              </a:rPr>
              <a:t>Selecciona cualquier celda de la tabla dinámica. </a:t>
            </a:r>
          </a:p>
          <a:p>
            <a:pPr marL="342900" lvl="0" indent="-342900" algn="l" rtl="0">
              <a:lnSpc>
                <a:spcPct val="150000"/>
              </a:lnSpc>
              <a:spcBef>
                <a:spcPts val="0"/>
              </a:spcBef>
              <a:spcAft>
                <a:spcPts val="0"/>
              </a:spcAft>
              <a:buFont typeface="+mj-lt"/>
              <a:buAutoNum type="arabicPeriod"/>
            </a:pPr>
            <a:r>
              <a:rPr lang="es-ES" sz="1800" dirty="0"/>
              <a:t>En la pestaña </a:t>
            </a:r>
            <a:r>
              <a:rPr lang="es-ES" sz="1800" i="1" dirty="0"/>
              <a:t>Insertar</a:t>
            </a:r>
            <a:r>
              <a:rPr lang="es-ES" sz="1800" dirty="0"/>
              <a:t>, haz clic en el botón Gráfico dinámico (</a:t>
            </a:r>
            <a:r>
              <a:rPr lang="es-ES" sz="1800" dirty="0" err="1"/>
              <a:t>Pivot</a:t>
            </a:r>
            <a:r>
              <a:rPr lang="es-ES" sz="1800" dirty="0"/>
              <a:t> Chart).</a:t>
            </a:r>
            <a:endParaRPr sz="2000" b="1" dirty="0"/>
          </a:p>
        </p:txBody>
      </p:sp>
      <p:sp>
        <p:nvSpPr>
          <p:cNvPr id="2" name="Google Shape;273;g99f1de2ff6_0_142">
            <a:extLst>
              <a:ext uri="{FF2B5EF4-FFF2-40B4-BE49-F238E27FC236}">
                <a16:creationId xmlns:a16="http://schemas.microsoft.com/office/drawing/2014/main" id="{74E5D06C-CC8C-4AB0-86B0-88AF9246775C}"/>
              </a:ext>
            </a:extLst>
          </p:cNvPr>
          <p:cNvSpPr txBox="1"/>
          <p:nvPr/>
        </p:nvSpPr>
        <p:spPr>
          <a:xfrm>
            <a:off x="4170485" y="402972"/>
            <a:ext cx="772782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5241E4A7-9B6D-421D-8F23-EE6C2DF6F184}"/>
              </a:ext>
            </a:extLst>
          </p:cNvPr>
          <p:cNvSpPr>
            <a:spLocks noChangeArrowheads="1"/>
          </p:cNvSpPr>
          <p:nvPr/>
        </p:nvSpPr>
        <p:spPr bwMode="auto">
          <a:xfrm>
            <a:off x="5053219" y="199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3CDA3DE3-2CD4-468D-BD32-D2DD4CE7342A}"/>
              </a:ext>
            </a:extLst>
          </p:cNvPr>
          <p:cNvGraphicFramePr>
            <a:graphicFrameLocks noChangeAspect="1"/>
          </p:cNvGraphicFramePr>
          <p:nvPr>
            <p:extLst>
              <p:ext uri="{D42A27DB-BD31-4B8C-83A1-F6EECF244321}">
                <p14:modId xmlns:p14="http://schemas.microsoft.com/office/powerpoint/2010/main" val="4024325702"/>
              </p:ext>
            </p:extLst>
          </p:nvPr>
        </p:nvGraphicFramePr>
        <p:xfrm>
          <a:off x="6004175" y="1993225"/>
          <a:ext cx="5479269" cy="4278565"/>
        </p:xfrm>
        <a:graphic>
          <a:graphicData uri="http://schemas.openxmlformats.org/presentationml/2006/ole">
            <mc:AlternateContent xmlns:mc="http://schemas.openxmlformats.org/markup-compatibility/2006">
              <mc:Choice xmlns:v="urn:schemas-microsoft-com:vml" Requires="v">
                <p:oleObj name="Immagine bitmap" r:id="rId6" imgW="7790476" imgH="6058746" progId="Paint.Picture">
                  <p:embed/>
                </p:oleObj>
              </mc:Choice>
              <mc:Fallback>
                <p:oleObj name="Immagine bitmap" r:id="rId6" imgW="7790476" imgH="6058746"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4175" y="1993225"/>
                        <a:ext cx="5479269" cy="4278565"/>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21422" y="1726825"/>
            <a:ext cx="3902076"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606579" y="2703181"/>
            <a:ext cx="3703638" cy="3839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s-ES" sz="1800" dirty="0"/>
              <a:t>Puedes </a:t>
            </a:r>
            <a:r>
              <a:rPr lang="es-ES" sz="1800" b="1" dirty="0"/>
              <a:t>agregar filtros </a:t>
            </a:r>
            <a:r>
              <a:rPr lang="es-ES" sz="1800" dirty="0"/>
              <a:t>simplemente siguiendo el paso anterior para la tabla dinámica. Al agregar el filtro a la tabla dinámica, lo agregarás también al gráfico.</a:t>
            </a:r>
            <a:endParaRPr lang="en-US" sz="2000" b="1" dirty="0"/>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76570" y="217028"/>
            <a:ext cx="7639337"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id="{5FFC344A-3CEF-4A52-9F65-E81DD412C1D3}"/>
              </a:ext>
            </a:extLst>
          </p:cNvPr>
          <p:cNvGraphicFramePr>
            <a:graphicFrameLocks noChangeAspect="1"/>
          </p:cNvGraphicFramePr>
          <p:nvPr>
            <p:extLst>
              <p:ext uri="{D42A27DB-BD31-4B8C-83A1-F6EECF244321}">
                <p14:modId xmlns:p14="http://schemas.microsoft.com/office/powerpoint/2010/main" val="1865526136"/>
              </p:ext>
            </p:extLst>
          </p:nvPr>
        </p:nvGraphicFramePr>
        <p:xfrm>
          <a:off x="4623498" y="2055975"/>
          <a:ext cx="6768378" cy="3750897"/>
        </p:xfrm>
        <a:graphic>
          <a:graphicData uri="http://schemas.openxmlformats.org/presentationml/2006/ole">
            <mc:AlternateContent xmlns:mc="http://schemas.openxmlformats.org/markup-compatibility/2006">
              <mc:Choice xmlns:v="urn:schemas-microsoft-com:vml" Requires="v">
                <p:oleObj name="Immagine bitmap" r:id="rId6" imgW="7542857" imgH="4210638" progId="Paint.Picture">
                  <p:embed/>
                </p:oleObj>
              </mc:Choice>
              <mc:Fallback>
                <p:oleObj name="Immagine bitmap" r:id="rId6" imgW="7542857" imgH="4210638"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3498" y="2055975"/>
                        <a:ext cx="6768378" cy="3750897"/>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500"/>
            <a:ext cx="4694238"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7016939"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s-ES" sz="1800" dirty="0">
                <a:effectLst/>
                <a:latin typeface="Arial" panose="020B0604020202020204" pitchFamily="34" charset="0"/>
                <a:ea typeface="Arial Rounded"/>
                <a:cs typeface="Arial" panose="020B0604020202020204" pitchFamily="34" charset="0"/>
              </a:rPr>
              <a:t>¡Lo mejor de la tabla dinámica es sin duda su dinamismo! Dinámico significa que puede actualizarse automáticamente. Supongamos que necesitas agregar más datos (tal vez, datos más recientes) a tu tabla: agregarás filas (es decir, observaciones) a tu tabla sin procesar (la que contiene los datos individuales originales). Una vez hecho esto, todo lo que tienes que hacer es </a:t>
            </a:r>
            <a:r>
              <a:rPr lang="es-ES" sz="1800" i="1" dirty="0">
                <a:effectLst/>
                <a:latin typeface="Arial" panose="020B0604020202020204" pitchFamily="34" charset="0"/>
                <a:ea typeface="Arial Rounded"/>
                <a:cs typeface="Arial" panose="020B0604020202020204" pitchFamily="34" charset="0"/>
              </a:rPr>
              <a:t>cambiar la fuente de datos </a:t>
            </a:r>
            <a:r>
              <a:rPr lang="es-ES" sz="1800" dirty="0">
                <a:effectLst/>
                <a:latin typeface="Arial" panose="020B0604020202020204" pitchFamily="34" charset="0"/>
                <a:ea typeface="Arial Rounded"/>
                <a:cs typeface="Arial" panose="020B0604020202020204" pitchFamily="34" charset="0"/>
              </a:rPr>
              <a:t>(extendiendo el área seleccionada a las filas agregadas).</a:t>
            </a:r>
            <a:endParaRPr lang="en-US" sz="2000" b="1" dirty="0">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21272" y="363956"/>
            <a:ext cx="772782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Picture 8">
            <a:extLst>
              <a:ext uri="{FF2B5EF4-FFF2-40B4-BE49-F238E27FC236}">
                <a16:creationId xmlns:a16="http://schemas.microsoft.com/office/drawing/2014/main" id="{7CB01FA7-2F6C-4E4F-AF69-6A39744B739A}"/>
              </a:ext>
            </a:extLst>
          </p:cNvPr>
          <p:cNvPicPr>
            <a:picLocks noChangeAspect="1"/>
          </p:cNvPicPr>
          <p:nvPr/>
        </p:nvPicPr>
        <p:blipFill rotWithShape="1">
          <a:blip r:embed="rId6"/>
          <a:srcRect l="43115" r="35908"/>
          <a:stretch/>
        </p:blipFill>
        <p:spPr>
          <a:xfrm>
            <a:off x="7771001" y="2196725"/>
            <a:ext cx="3666937" cy="3312000"/>
          </a:xfrm>
          <a:prstGeom prst="rect">
            <a:avLst/>
          </a:prstGeom>
        </p:spPr>
      </p:pic>
    </p:spTree>
    <p:extLst>
      <p:ext uri="{BB962C8B-B14F-4D97-AF65-F5344CB8AC3E}">
        <p14:creationId xmlns:p14="http://schemas.microsoft.com/office/powerpoint/2010/main" val="10748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53637bb0de_1_2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62" name="Google Shape;62;g53637bb0de_1_2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63" name="Google Shape;63;g53637bb0de_1_2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65" name="Google Shape;65;g53637bb0de_1_22"/>
          <p:cNvSpPr txBox="1"/>
          <p:nvPr/>
        </p:nvSpPr>
        <p:spPr>
          <a:xfrm>
            <a:off x="293687" y="2120896"/>
            <a:ext cx="5616600" cy="3271200"/>
          </a:xfrm>
          <a:prstGeom prst="rect">
            <a:avLst/>
          </a:prstGeom>
          <a:noFill/>
          <a:ln>
            <a:noFill/>
          </a:ln>
        </p:spPr>
        <p:txBody>
          <a:bodyPr spcFirstLastPara="1" wrap="square" lIns="45700" tIns="45700" rIns="45700"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ES" sz="2400" dirty="0">
                <a:solidFill>
                  <a:srgbClr val="0D0D0D"/>
                </a:solidFill>
              </a:rPr>
              <a:t>Decodificar el territorio significa analizar el mercado para asegurar el futuro de una idea de negocio. El tamaño potencial de un mercado define las oportunidades de mercado: conocer la base de clientes actual permite tomar decisiones más seguras </a:t>
            </a:r>
            <a:r>
              <a:rPr lang="en-US" sz="2400" dirty="0">
                <a:solidFill>
                  <a:srgbClr val="0D0D0D"/>
                </a:solidFill>
              </a:rPr>
              <a:t>.</a:t>
            </a:r>
            <a:endParaRPr sz="2400" dirty="0">
              <a:solidFill>
                <a:srgbClr val="0D0D0D"/>
              </a:solidFill>
            </a:endParaRPr>
          </a:p>
          <a:p>
            <a:pPr marL="0" lvl="0" indent="0" algn="just" rtl="0">
              <a:lnSpc>
                <a:spcPct val="150000"/>
              </a:lnSpc>
              <a:spcBef>
                <a:spcPts val="0"/>
              </a:spcBef>
              <a:spcAft>
                <a:spcPts val="0"/>
              </a:spcAft>
              <a:buNone/>
            </a:pPr>
            <a:endParaRPr sz="1800" dirty="0">
              <a:solidFill>
                <a:srgbClr val="0D0D0D"/>
              </a:solidFill>
            </a:endParaRPr>
          </a:p>
        </p:txBody>
      </p:sp>
      <p:pic>
        <p:nvPicPr>
          <p:cNvPr id="66" name="Google Shape;66;g53637bb0de_1_22"/>
          <p:cNvPicPr preferRelativeResize="0"/>
          <p:nvPr/>
        </p:nvPicPr>
        <p:blipFill>
          <a:blip r:embed="rId6">
            <a:alphaModFix/>
          </a:blip>
          <a:stretch>
            <a:fillRect/>
          </a:stretch>
        </p:blipFill>
        <p:spPr>
          <a:xfrm>
            <a:off x="6103495" y="2337900"/>
            <a:ext cx="5255080" cy="3487625"/>
          </a:xfrm>
          <a:prstGeom prst="rect">
            <a:avLst/>
          </a:prstGeom>
          <a:noFill/>
          <a:ln>
            <a:noFill/>
          </a:ln>
        </p:spPr>
      </p:pic>
      <p:sp>
        <p:nvSpPr>
          <p:cNvPr id="3" name="Google Shape;55;g53637bb0de_1_2">
            <a:extLst>
              <a:ext uri="{FF2B5EF4-FFF2-40B4-BE49-F238E27FC236}">
                <a16:creationId xmlns:a16="http://schemas.microsoft.com/office/drawing/2014/main" id="{B6384738-E3E1-4525-8D2E-21431A5BB0ED}"/>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2" y="2145500"/>
            <a:ext cx="4820828" cy="523200"/>
          </a:xfrm>
          <a:prstGeom prst="rect">
            <a:avLst/>
          </a:prstGeom>
          <a:noFill/>
          <a:ln>
            <a:noFill/>
          </a:ln>
        </p:spPr>
        <p:txBody>
          <a:bodyPr spcFirstLastPara="1" wrap="square" lIns="45700" tIns="45700" rIns="45700" bIns="45700" anchor="t" anchorCtr="0">
            <a:noAutofit/>
          </a:bodyPr>
          <a:lstStyle/>
          <a:p>
            <a:pPr marL="0" lvl="0" indent="0" rtl="0">
              <a:spcBef>
                <a:spcPts val="0"/>
              </a:spcBef>
              <a:spcAft>
                <a:spcPts val="0"/>
              </a:spcAft>
              <a:buClr>
                <a:schemeClr val="dk1"/>
              </a:buClr>
              <a:buSzPts val="2800"/>
              <a:buFont typeface="Arial Rounded"/>
              <a:buNone/>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n-US" sz="2400" b="1" dirty="0" err="1">
                <a:latin typeface="Arial" panose="020B0604020202020204" pitchFamily="34" charset="0"/>
                <a:ea typeface="Arial Rounded"/>
                <a:cs typeface="Arial" panose="020B0604020202020204" pitchFamily="34" charset="0"/>
                <a:sym typeface="Arial Rounded"/>
              </a:rPr>
              <a:t>Crear</a:t>
            </a:r>
            <a:r>
              <a:rPr lang="en-US" sz="2400" b="1" dirty="0">
                <a:latin typeface="Arial" panose="020B0604020202020204" pitchFamily="34" charset="0"/>
                <a:ea typeface="Arial Rounded"/>
                <a:cs typeface="Arial" panose="020B0604020202020204" pitchFamily="34" charset="0"/>
                <a:sym typeface="Arial Rounded"/>
              </a:rPr>
              <a:t> una </a:t>
            </a:r>
            <a:r>
              <a:rPr lang="en-US" sz="2400" b="1" dirty="0" err="1">
                <a:latin typeface="Arial" panose="020B0604020202020204" pitchFamily="34" charset="0"/>
                <a:ea typeface="Arial Rounded"/>
                <a:cs typeface="Arial" panose="020B0604020202020204" pitchFamily="34" charset="0"/>
                <a:sym typeface="Arial Rounded"/>
              </a:rPr>
              <a:t>Tabla</a:t>
            </a:r>
            <a:r>
              <a:rPr lang="en-US" sz="2400" b="1" dirty="0">
                <a:latin typeface="Arial" panose="020B0604020202020204" pitchFamily="34" charset="0"/>
                <a:ea typeface="Arial Rounded"/>
                <a:cs typeface="Arial" panose="020B0604020202020204" pitchFamily="34" charset="0"/>
                <a:sym typeface="Arial Rounded"/>
              </a:rPr>
              <a:t> </a:t>
            </a:r>
            <a:r>
              <a:rPr lang="en-US" sz="2400" b="1" dirty="0" err="1">
                <a:latin typeface="Arial" panose="020B0604020202020204" pitchFamily="34" charset="0"/>
                <a:ea typeface="Arial Rounded"/>
                <a:cs typeface="Arial" panose="020B0604020202020204" pitchFamily="34" charset="0"/>
                <a:sym typeface="Arial Rounded"/>
              </a:rPr>
              <a:t>Dinámica</a:t>
            </a:r>
            <a:endParaRPr sz="2400" b="1" baseline="30000"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10580690" cy="3054077"/>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s-ES" sz="2000" dirty="0">
                <a:latin typeface="Arial" panose="020B0604020202020204" pitchFamily="34" charset="0"/>
                <a:ea typeface="Arial Rounded"/>
                <a:cs typeface="Arial" panose="020B0604020202020204" pitchFamily="34" charset="0"/>
              </a:rPr>
              <a:t>Una vez que actualices la fuente de datos, tanto el resumen tabular como el gráfico se actualizarán automáticamente.</a:t>
            </a:r>
            <a:endParaRPr lang="en-US" sz="1800" dirty="0">
              <a:latin typeface="Arial" panose="020B0604020202020204" pitchFamily="34" charset="0"/>
              <a:ea typeface="Arial Rounded"/>
              <a:cs typeface="Arial" panose="020B0604020202020204" pitchFamily="34" charset="0"/>
            </a:endParaRPr>
          </a:p>
          <a:p>
            <a:pPr indent="-1270" algn="ctr">
              <a:lnSpc>
                <a:spcPct val="150000"/>
              </a:lnSpc>
              <a:spcAft>
                <a:spcPts val="1000"/>
              </a:spcAft>
            </a:pPr>
            <a:r>
              <a:rPr lang="es-ES" sz="2400" b="1" dirty="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¡Obtener información significativa sobre cómo aprovechar al máximo las rutas romanas cercanas a tu área nunca ha sido tan fácil!</a:t>
            </a:r>
            <a:endParaRPr lang="en-US" sz="2800" b="1" dirty="0">
              <a:solidFill>
                <a:srgbClr val="EE38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Google Shape;273;g99f1de2ff6_0_142">
            <a:extLst>
              <a:ext uri="{FF2B5EF4-FFF2-40B4-BE49-F238E27FC236}">
                <a16:creationId xmlns:a16="http://schemas.microsoft.com/office/drawing/2014/main" id="{FBFF3B7A-5E27-495C-BDF7-811DEEB9E7F2}"/>
              </a:ext>
            </a:extLst>
          </p:cNvPr>
          <p:cNvSpPr txBox="1"/>
          <p:nvPr/>
        </p:nvSpPr>
        <p:spPr>
          <a:xfrm>
            <a:off x="4195763" y="625717"/>
            <a:ext cx="7536888" cy="147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2.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Metodología</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recopilación</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de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datos</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y </a:t>
            </a:r>
            <a:r>
              <a:rPr lang="en-US" sz="3200" b="1" dirty="0" err="1">
                <a:solidFill>
                  <a:schemeClr val="dk1"/>
                </a:solidFill>
                <a:effectLst>
                  <a:outerShdw blurRad="38100" dist="38100" dir="2700000" algn="tl">
                    <a:srgbClr val="000000">
                      <a:alpha val="43137"/>
                    </a:srgbClr>
                  </a:outerShdw>
                </a:effectLst>
                <a:latin typeface="+mj-lt"/>
                <a:ea typeface="Arial Rounded"/>
                <a:cs typeface="Arial Rounded"/>
                <a:sym typeface="Arial Rounded"/>
              </a:rPr>
              <a:t>procesamiento</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 name="Rectangle 2">
            <a:extLst>
              <a:ext uri="{FF2B5EF4-FFF2-40B4-BE49-F238E27FC236}">
                <a16:creationId xmlns:a16="http://schemas.microsoft.com/office/drawing/2014/main"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1664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p:nvPr/>
        </p:nvSpPr>
        <p:spPr>
          <a:xfrm>
            <a:off x="2522537" y="1998662"/>
            <a:ext cx="7146926" cy="64629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000000"/>
                </a:solidFill>
                <a:effectLst>
                  <a:outerShdw blurRad="38100" dist="38100" dir="2700000" algn="tl">
                    <a:srgbClr val="000000">
                      <a:alpha val="43137"/>
                    </a:srgbClr>
                  </a:outerShdw>
                </a:effectLst>
                <a:sym typeface="Arial"/>
              </a:rPr>
              <a:t>¡Gracias por </a:t>
            </a:r>
            <a:r>
              <a:rPr lang="en-US" sz="3600" b="1" i="0" u="none" strike="noStrike" cap="none" dirty="0" err="1">
                <a:solidFill>
                  <a:srgbClr val="000000"/>
                </a:solidFill>
                <a:effectLst>
                  <a:outerShdw blurRad="38100" dist="38100" dir="2700000" algn="tl">
                    <a:srgbClr val="000000">
                      <a:alpha val="43137"/>
                    </a:srgbClr>
                  </a:outerShdw>
                </a:effectLst>
                <a:sym typeface="Arial"/>
              </a:rPr>
              <a:t>tu</a:t>
            </a:r>
            <a:r>
              <a:rPr lang="en-US" sz="3600" b="1" i="0" u="none" strike="noStrike" cap="none" dirty="0">
                <a:solidFill>
                  <a:srgbClr val="000000"/>
                </a:solidFill>
                <a:effectLst>
                  <a:outerShdw blurRad="38100" dist="38100" dir="2700000" algn="tl">
                    <a:srgbClr val="000000">
                      <a:alpha val="43137"/>
                    </a:srgbClr>
                  </a:outerShdw>
                </a:effectLst>
                <a:sym typeface="Arial"/>
              </a:rPr>
              <a:t> </a:t>
            </a:r>
            <a:r>
              <a:rPr lang="en-US" sz="3600" b="1" i="0" u="none" strike="noStrike" cap="none" dirty="0" err="1">
                <a:solidFill>
                  <a:srgbClr val="000000"/>
                </a:solidFill>
                <a:effectLst>
                  <a:outerShdw blurRad="38100" dist="38100" dir="2700000" algn="tl">
                    <a:srgbClr val="000000">
                      <a:alpha val="43137"/>
                    </a:srgbClr>
                  </a:outerShdw>
                </a:effectLst>
                <a:sym typeface="Arial"/>
              </a:rPr>
              <a:t>atención</a:t>
            </a:r>
            <a:r>
              <a:rPr lang="en-US" sz="3600" b="1" i="0" u="none" strike="noStrike" cap="none" dirty="0">
                <a:solidFill>
                  <a:srgbClr val="000000"/>
                </a:solidFill>
                <a:effectLst>
                  <a:outerShdw blurRad="38100" dist="38100" dir="2700000" algn="tl">
                    <a:srgbClr val="000000">
                      <a:alpha val="43137"/>
                    </a:srgbClr>
                  </a:outerShdw>
                </a:effectLst>
                <a:sym typeface="Arial"/>
              </a:rPr>
              <a:t>!</a:t>
            </a:r>
            <a:endParaRPr dirty="0">
              <a:effectLst>
                <a:outerShdw blurRad="38100" dist="38100" dir="2700000" algn="tl">
                  <a:srgbClr val="000000">
                    <a:alpha val="43137"/>
                  </a:srgbClr>
                </a:outerShdw>
              </a:effectLst>
            </a:endParaRPr>
          </a:p>
        </p:txBody>
      </p:sp>
      <p:sp>
        <p:nvSpPr>
          <p:cNvPr id="398" name="Google Shape;398;p30"/>
          <p:cNvSpPr txBox="1"/>
          <p:nvPr/>
        </p:nvSpPr>
        <p:spPr>
          <a:xfrm>
            <a:off x="2771775" y="6170612"/>
            <a:ext cx="8505825" cy="6248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Raleway Thin"/>
              <a:buNone/>
            </a:pPr>
            <a:r>
              <a:rPr lang="en-US" sz="1200" b="0" i="0" u="none" strike="noStrike" cap="none" dirty="0">
                <a:solidFill>
                  <a:srgbClr val="000000"/>
                </a:solidFill>
                <a:latin typeface="Raleway Thin"/>
                <a:ea typeface="Raleway Thin"/>
                <a:cs typeface="Raleway Thin"/>
                <a:sym typeface="Raleway Thin"/>
              </a:rPr>
              <a:t>With the support of the Erasmus+ </a:t>
            </a:r>
            <a:r>
              <a:rPr lang="en-US" sz="1200" b="0" i="0" u="none" strike="noStrike" cap="none" dirty="0" err="1">
                <a:solidFill>
                  <a:srgbClr val="000000"/>
                </a:solidFill>
                <a:latin typeface="Raleway Thin"/>
                <a:ea typeface="Raleway Thin"/>
                <a:cs typeface="Raleway Thin"/>
                <a:sym typeface="Raleway Thin"/>
              </a:rPr>
              <a:t>programme</a:t>
            </a:r>
            <a:r>
              <a:rPr lang="en-US" sz="1200" b="0" i="0" u="none" strike="noStrike" cap="none" dirty="0">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dirty="0"/>
          </a:p>
        </p:txBody>
      </p:sp>
      <p:pic>
        <p:nvPicPr>
          <p:cNvPr id="399" name="Google Shape;399;p3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00" name="Google Shape;400;p30" descr="image.png"/>
          <p:cNvPicPr preferRelativeResize="0"/>
          <p:nvPr/>
        </p:nvPicPr>
        <p:blipFill rotWithShape="1">
          <a:blip r:embed="rId4">
            <a:alphaModFix/>
          </a:blip>
          <a:srcRect/>
          <a:stretch/>
        </p:blipFill>
        <p:spPr>
          <a:xfrm>
            <a:off x="3836987" y="417512"/>
            <a:ext cx="4518026" cy="1411288"/>
          </a:xfrm>
          <a:prstGeom prst="rect">
            <a:avLst/>
          </a:prstGeom>
          <a:noFill/>
          <a:ln>
            <a:noFill/>
          </a:ln>
        </p:spPr>
      </p:pic>
      <p:pic>
        <p:nvPicPr>
          <p:cNvPr id="401" name="Google Shape;401;p30" descr="image.png"/>
          <p:cNvPicPr preferRelativeResize="0"/>
          <p:nvPr/>
        </p:nvPicPr>
        <p:blipFill rotWithShape="1">
          <a:blip r:embed="rId5">
            <a:alphaModFix/>
          </a:blip>
          <a:srcRect/>
          <a:stretch/>
        </p:blipFill>
        <p:spPr>
          <a:xfrm>
            <a:off x="-92075" y="2984500"/>
            <a:ext cx="12192000" cy="2846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53637bb0de_1_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72" name="Google Shape;72;g53637bb0de_1_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73" name="Google Shape;73;g53637bb0de_1_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75" name="Google Shape;75;g53637bb0de_1_32"/>
          <p:cNvSpPr txBox="1"/>
          <p:nvPr/>
        </p:nvSpPr>
        <p:spPr>
          <a:xfrm>
            <a:off x="293675" y="2585200"/>
            <a:ext cx="11022900" cy="32712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dirty="0">
                <a:solidFill>
                  <a:srgbClr val="0D0D0D"/>
                </a:solidFill>
              </a:rPr>
              <a:t>3 </a:t>
            </a:r>
            <a:r>
              <a:rPr lang="en-US" sz="2400" dirty="0" err="1">
                <a:solidFill>
                  <a:srgbClr val="0D0D0D"/>
                </a:solidFill>
              </a:rPr>
              <a:t>elementos</a:t>
            </a:r>
            <a:r>
              <a:rPr lang="en-US" sz="2400" dirty="0">
                <a:solidFill>
                  <a:srgbClr val="0D0D0D"/>
                </a:solidFill>
              </a:rPr>
              <a:t> de gran </a:t>
            </a:r>
            <a:r>
              <a:rPr lang="en-US" sz="2400" dirty="0" err="1">
                <a:solidFill>
                  <a:srgbClr val="0D0D0D"/>
                </a:solidFill>
              </a:rPr>
              <a:t>importancia</a:t>
            </a:r>
            <a:r>
              <a:rPr lang="en-US" sz="2400" dirty="0">
                <a:solidFill>
                  <a:srgbClr val="0D0D0D"/>
                </a:solidFill>
              </a:rPr>
              <a:t>:</a:t>
            </a:r>
            <a:endParaRPr sz="2400" dirty="0">
              <a:solidFill>
                <a:srgbClr val="0D0D0D"/>
              </a:solidFill>
            </a:endParaRPr>
          </a:p>
          <a:p>
            <a:pPr lvl="3">
              <a:lnSpc>
                <a:spcPct val="150000"/>
              </a:lnSpc>
              <a:buClr>
                <a:schemeClr val="dk1"/>
              </a:buClr>
              <a:buSzPts val="1100"/>
            </a:pPr>
            <a:r>
              <a:rPr lang="en-US" sz="2200" dirty="0">
                <a:solidFill>
                  <a:schemeClr val="dk1"/>
                </a:solidFill>
              </a:rPr>
              <a:t>	• </a:t>
            </a:r>
            <a:r>
              <a:rPr lang="en-US" sz="2200" b="1" i="1" dirty="0" err="1">
                <a:solidFill>
                  <a:srgbClr val="0D0D0D"/>
                </a:solidFill>
              </a:rPr>
              <a:t>Tamaño</a:t>
            </a:r>
            <a:r>
              <a:rPr lang="en-US" sz="2200" b="1" i="1" dirty="0">
                <a:solidFill>
                  <a:srgbClr val="0D0D0D"/>
                </a:solidFill>
              </a:rPr>
              <a:t> de mercado</a:t>
            </a:r>
            <a:r>
              <a:rPr lang="en-US" sz="2200" dirty="0">
                <a:solidFill>
                  <a:srgbClr val="0D0D0D"/>
                </a:solidFill>
              </a:rPr>
              <a:t>. </a:t>
            </a:r>
            <a:r>
              <a:rPr lang="es-ES" sz="2200" dirty="0">
                <a:solidFill>
                  <a:srgbClr val="0D0D0D"/>
                </a:solidFill>
              </a:rPr>
              <a:t>¿Cuántos clientes potenciales están disponibles? </a:t>
            </a:r>
            <a:endParaRPr sz="2200" dirty="0">
              <a:solidFill>
                <a:srgbClr val="0D0D0D"/>
              </a:solidFill>
            </a:endParaRPr>
          </a:p>
          <a:p>
            <a:pPr lvl="2">
              <a:lnSpc>
                <a:spcPct val="150000"/>
              </a:lnSpc>
              <a:buClr>
                <a:schemeClr val="dk1"/>
              </a:buClr>
              <a:buSzPts val="1100"/>
            </a:pPr>
            <a:r>
              <a:rPr lang="en-US" sz="2200" dirty="0">
                <a:solidFill>
                  <a:schemeClr val="dk1"/>
                </a:solidFill>
              </a:rPr>
              <a:t>	• </a:t>
            </a:r>
            <a:r>
              <a:rPr lang="en-US" sz="2200" b="1" i="1" dirty="0" err="1">
                <a:solidFill>
                  <a:srgbClr val="0D0D0D"/>
                </a:solidFill>
              </a:rPr>
              <a:t>Rentabilidad</a:t>
            </a:r>
            <a:r>
              <a:rPr lang="en-US" sz="2200" dirty="0">
                <a:solidFill>
                  <a:srgbClr val="0D0D0D"/>
                </a:solidFill>
              </a:rPr>
              <a:t>. </a:t>
            </a:r>
            <a:r>
              <a:rPr lang="es-ES" sz="2200" dirty="0">
                <a:solidFill>
                  <a:srgbClr val="0D0D0D"/>
                </a:solidFill>
              </a:rPr>
              <a:t>¿Están los clientes potenciales dispuestos y son capaces de     gastar en los servicios de interés? </a:t>
            </a:r>
          </a:p>
          <a:p>
            <a:pPr lvl="2">
              <a:lnSpc>
                <a:spcPct val="150000"/>
              </a:lnSpc>
              <a:buClr>
                <a:schemeClr val="dk1"/>
              </a:buClr>
              <a:buSzPts val="1100"/>
            </a:pPr>
            <a:r>
              <a:rPr lang="en-US" sz="2200" dirty="0">
                <a:solidFill>
                  <a:schemeClr val="dk1"/>
                </a:solidFill>
              </a:rPr>
              <a:t>	• </a:t>
            </a:r>
            <a:r>
              <a:rPr lang="en-US" sz="2200" b="1" i="1" dirty="0" err="1">
                <a:solidFill>
                  <a:srgbClr val="0D0D0D"/>
                </a:solidFill>
              </a:rPr>
              <a:t>Crecimiento</a:t>
            </a:r>
            <a:r>
              <a:rPr lang="en-US" sz="2200" b="1" i="1" dirty="0">
                <a:solidFill>
                  <a:srgbClr val="0D0D0D"/>
                </a:solidFill>
              </a:rPr>
              <a:t> </a:t>
            </a:r>
            <a:r>
              <a:rPr lang="en-US" sz="2200" b="1" i="1" dirty="0" err="1">
                <a:solidFill>
                  <a:srgbClr val="0D0D0D"/>
                </a:solidFill>
              </a:rPr>
              <a:t>potencial</a:t>
            </a:r>
            <a:r>
              <a:rPr lang="en-US" sz="2200" b="1" i="1" dirty="0">
                <a:solidFill>
                  <a:srgbClr val="0D0D0D"/>
                </a:solidFill>
              </a:rPr>
              <a:t>. </a:t>
            </a:r>
            <a:r>
              <a:rPr lang="es-ES" sz="2200" dirty="0">
                <a:solidFill>
                  <a:srgbClr val="0D0D0D"/>
                </a:solidFill>
              </a:rPr>
              <a:t>¿Hay señales, estudios o fuentes de que el tamaño de mercado crecerá, permanecerá relativamente estático, o disminuirá? </a:t>
            </a:r>
            <a:endParaRPr sz="22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436E3349-627E-4AAA-A296-1170255FEDA7}"/>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53637bb0de_1_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81" name="Google Shape;81;g53637bb0de_1_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82" name="Google Shape;82;g53637bb0de_1_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84" name="Google Shape;84;g53637bb0de_1_42"/>
          <p:cNvSpPr txBox="1"/>
          <p:nvPr/>
        </p:nvSpPr>
        <p:spPr>
          <a:xfrm>
            <a:off x="519236" y="1904483"/>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dirty="0">
                <a:solidFill>
                  <a:srgbClr val="0D0D0D"/>
                </a:solidFill>
              </a:rPr>
              <a:t>A menudo, </a:t>
            </a:r>
            <a:r>
              <a:rPr lang="en-US" sz="2400" dirty="0" err="1">
                <a:solidFill>
                  <a:srgbClr val="0D0D0D"/>
                </a:solidFill>
              </a:rPr>
              <a:t>datos</a:t>
            </a:r>
            <a:r>
              <a:rPr lang="en-US" sz="2400" dirty="0">
                <a:solidFill>
                  <a:srgbClr val="0D0D0D"/>
                </a:solidFill>
              </a:rPr>
              <a:t> </a:t>
            </a:r>
            <a:r>
              <a:rPr lang="en-US" sz="2400" dirty="0" err="1">
                <a:solidFill>
                  <a:srgbClr val="0D0D0D"/>
                </a:solidFill>
              </a:rPr>
              <a:t>importantes</a:t>
            </a:r>
            <a:r>
              <a:rPr lang="en-US" sz="2400" dirty="0">
                <a:solidFill>
                  <a:srgbClr val="0D0D0D"/>
                </a:solidFill>
              </a:rPr>
              <a:t> y </a:t>
            </a:r>
            <a:r>
              <a:rPr lang="en-US" sz="2400" dirty="0" err="1">
                <a:solidFill>
                  <a:srgbClr val="0D0D0D"/>
                </a:solidFill>
              </a:rPr>
              <a:t>útiles</a:t>
            </a:r>
            <a:r>
              <a:rPr lang="en-US" sz="2400" dirty="0">
                <a:solidFill>
                  <a:srgbClr val="0D0D0D"/>
                </a:solidFill>
              </a:rPr>
              <a:t> </a:t>
            </a:r>
            <a:r>
              <a:rPr lang="en-US" sz="2400" dirty="0" err="1">
                <a:solidFill>
                  <a:srgbClr val="0D0D0D"/>
                </a:solidFill>
              </a:rPr>
              <a:t>están</a:t>
            </a:r>
            <a:r>
              <a:rPr lang="en-US" sz="2400" dirty="0">
                <a:solidFill>
                  <a:srgbClr val="0D0D0D"/>
                </a:solidFill>
              </a:rPr>
              <a:t> </a:t>
            </a:r>
            <a:r>
              <a:rPr lang="en-US" sz="2400" dirty="0" err="1">
                <a:solidFill>
                  <a:srgbClr val="0D0D0D"/>
                </a:solidFill>
              </a:rPr>
              <a:t>disponibles</a:t>
            </a:r>
            <a:r>
              <a:rPr lang="en-US" sz="2400" dirty="0">
                <a:solidFill>
                  <a:srgbClr val="0D0D0D"/>
                </a:solidFill>
              </a:rPr>
              <a:t> </a:t>
            </a:r>
            <a:r>
              <a:rPr lang="en-US" sz="2400" dirty="0" err="1">
                <a:solidFill>
                  <a:srgbClr val="0D0D0D"/>
                </a:solidFill>
              </a:rPr>
              <a:t>ahí</a:t>
            </a:r>
            <a:r>
              <a:rPr lang="en-US" sz="2400" dirty="0">
                <a:solidFill>
                  <a:srgbClr val="0D0D0D"/>
                </a:solidFill>
              </a:rPr>
              <a:t> </a:t>
            </a:r>
            <a:r>
              <a:rPr lang="en-US" sz="2400" dirty="0" err="1">
                <a:solidFill>
                  <a:srgbClr val="0D0D0D"/>
                </a:solidFill>
              </a:rPr>
              <a:t>fuera</a:t>
            </a:r>
            <a:r>
              <a:rPr lang="en-US" sz="2400" dirty="0">
                <a:solidFill>
                  <a:srgbClr val="0D0D0D"/>
                </a:solidFill>
              </a:rPr>
              <a:t>. </a:t>
            </a:r>
            <a:r>
              <a:rPr lang="en-US" sz="2400" dirty="0" err="1">
                <a:solidFill>
                  <a:srgbClr val="0D0D0D"/>
                </a:solidFill>
              </a:rPr>
              <a:t>Grupos</a:t>
            </a:r>
            <a:r>
              <a:rPr lang="en-US" sz="2400" dirty="0">
                <a:solidFill>
                  <a:srgbClr val="0D0D0D"/>
                </a:solidFill>
              </a:rPr>
              <a:t> </a:t>
            </a:r>
            <a:r>
              <a:rPr lang="en-US" sz="2400" dirty="0" err="1">
                <a:solidFill>
                  <a:srgbClr val="0D0D0D"/>
                </a:solidFill>
              </a:rPr>
              <a:t>como</a:t>
            </a:r>
            <a:r>
              <a:rPr lang="en-US" sz="2400" dirty="0">
                <a:solidFill>
                  <a:srgbClr val="0D0D0D"/>
                </a:solidFill>
              </a:rPr>
              <a:t>:</a:t>
            </a:r>
            <a:endParaRPr sz="2400" dirty="0">
              <a:solidFill>
                <a:srgbClr val="0D0D0D"/>
              </a:solidFill>
            </a:endParaRPr>
          </a:p>
          <a:p>
            <a:pPr marL="457200" lvl="0" indent="-355600" algn="l" rtl="0">
              <a:lnSpc>
                <a:spcPct val="150000"/>
              </a:lnSpc>
              <a:spcBef>
                <a:spcPts val="0"/>
              </a:spcBef>
              <a:spcAft>
                <a:spcPts val="0"/>
              </a:spcAft>
              <a:buClr>
                <a:srgbClr val="0D0D0D"/>
              </a:buClr>
              <a:buSzPts val="2000"/>
              <a:buChar char="●"/>
            </a:pPr>
            <a:r>
              <a:rPr lang="es-ES" sz="2000" dirty="0">
                <a:solidFill>
                  <a:srgbClr val="0D0D0D"/>
                </a:solidFill>
              </a:rPr>
              <a:t>Censos gubernamentales y datos estadísticos</a:t>
            </a:r>
            <a:endParaRPr sz="2000" dirty="0">
              <a:solidFill>
                <a:srgbClr val="0D0D0D"/>
              </a:solidFill>
            </a:endParaRPr>
          </a:p>
          <a:p>
            <a:pPr marL="457200" lvl="0" indent="-355600" algn="l" rtl="0">
              <a:lnSpc>
                <a:spcPct val="150000"/>
              </a:lnSpc>
              <a:spcBef>
                <a:spcPts val="0"/>
              </a:spcBef>
              <a:spcAft>
                <a:spcPts val="0"/>
              </a:spcAft>
              <a:buClr>
                <a:srgbClr val="0D0D0D"/>
              </a:buClr>
              <a:buSzPts val="2000"/>
              <a:buChar char="●"/>
            </a:pPr>
            <a:r>
              <a:rPr lang="en-US" sz="2000" dirty="0">
                <a:solidFill>
                  <a:srgbClr val="0D0D0D"/>
                </a:solidFill>
              </a:rPr>
              <a:t>Redes </a:t>
            </a:r>
            <a:r>
              <a:rPr lang="en-US" sz="2000" dirty="0" err="1">
                <a:solidFill>
                  <a:srgbClr val="0D0D0D"/>
                </a:solidFill>
              </a:rPr>
              <a:t>sociales</a:t>
            </a:r>
            <a:endParaRPr sz="2000" dirty="0">
              <a:solidFill>
                <a:srgbClr val="0D0D0D"/>
              </a:solidFill>
            </a:endParaRPr>
          </a:p>
          <a:p>
            <a:pPr marL="457200" lvl="0" indent="-355600" algn="l" rtl="0">
              <a:lnSpc>
                <a:spcPct val="150000"/>
              </a:lnSpc>
              <a:spcBef>
                <a:spcPts val="0"/>
              </a:spcBef>
              <a:spcAft>
                <a:spcPts val="0"/>
              </a:spcAft>
              <a:buClr>
                <a:srgbClr val="0D0D0D"/>
              </a:buClr>
              <a:buSzPts val="2000"/>
              <a:buChar char="●"/>
            </a:pPr>
            <a:r>
              <a:rPr lang="es-ES" sz="2000" dirty="0">
                <a:solidFill>
                  <a:srgbClr val="0D0D0D"/>
                </a:solidFill>
              </a:rPr>
              <a:t>Encuestas e informes de turismo cultural</a:t>
            </a:r>
            <a:endParaRPr sz="2000" dirty="0">
              <a:solidFill>
                <a:srgbClr val="0D0D0D"/>
              </a:solidFill>
            </a:endParaRPr>
          </a:p>
          <a:p>
            <a:pPr marL="457200" lvl="0" indent="-355600" algn="l" rtl="0">
              <a:lnSpc>
                <a:spcPct val="150000"/>
              </a:lnSpc>
              <a:spcBef>
                <a:spcPts val="0"/>
              </a:spcBef>
              <a:spcAft>
                <a:spcPts val="0"/>
              </a:spcAft>
              <a:buClr>
                <a:schemeClr val="dk1"/>
              </a:buClr>
              <a:buSzPts val="2000"/>
              <a:buChar char="●"/>
            </a:pPr>
            <a:r>
              <a:rPr lang="es-ES" sz="2000" dirty="0">
                <a:solidFill>
                  <a:schemeClr val="dk1"/>
                </a:solidFill>
              </a:rPr>
              <a:t>Agencias gubernamentales relevantes para empresas</a:t>
            </a:r>
            <a:endParaRPr sz="2000" dirty="0">
              <a:solidFill>
                <a:schemeClr val="dk1"/>
              </a:solidFill>
            </a:endParaRPr>
          </a:p>
          <a:p>
            <a:pPr marL="457200" lvl="0" indent="-355600" algn="l" rtl="0">
              <a:lnSpc>
                <a:spcPct val="150000"/>
              </a:lnSpc>
              <a:spcBef>
                <a:spcPts val="0"/>
              </a:spcBef>
              <a:spcAft>
                <a:spcPts val="0"/>
              </a:spcAft>
              <a:buClr>
                <a:schemeClr val="dk1"/>
              </a:buClr>
              <a:buSzPts val="2000"/>
              <a:buChar char="●"/>
            </a:pPr>
            <a:r>
              <a:rPr lang="es-ES" sz="2000" dirty="0">
                <a:solidFill>
                  <a:schemeClr val="dk1"/>
                </a:solidFill>
              </a:rPr>
              <a:t>Sitios web de informes de investigación de mercado</a:t>
            </a:r>
            <a:endParaRPr sz="2000" dirty="0">
              <a:solidFill>
                <a:schemeClr val="dk1"/>
              </a:solidFill>
            </a:endParaRPr>
          </a:p>
          <a:p>
            <a:pPr marL="457200" lvl="0" indent="0" algn="l" rtl="0">
              <a:lnSpc>
                <a:spcPct val="150000"/>
              </a:lnSpc>
              <a:spcBef>
                <a:spcPts val="0"/>
              </a:spcBef>
              <a:spcAft>
                <a:spcPts val="0"/>
              </a:spcAft>
              <a:buNone/>
            </a:pPr>
            <a:endParaRPr sz="20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2200" dirty="0" err="1">
                <a:solidFill>
                  <a:srgbClr val="0D0D0D"/>
                </a:solidFill>
              </a:rPr>
              <a:t>Recopilan</a:t>
            </a:r>
            <a:r>
              <a:rPr lang="en-US" sz="2200" dirty="0">
                <a:solidFill>
                  <a:srgbClr val="0D0D0D"/>
                </a:solidFill>
              </a:rPr>
              <a:t> </a:t>
            </a:r>
            <a:r>
              <a:rPr lang="en-US" sz="2200" dirty="0" err="1">
                <a:solidFill>
                  <a:srgbClr val="0D0D0D"/>
                </a:solidFill>
              </a:rPr>
              <a:t>datos</a:t>
            </a:r>
            <a:r>
              <a:rPr lang="en-US" sz="2200" dirty="0">
                <a:solidFill>
                  <a:srgbClr val="0D0D0D"/>
                </a:solidFill>
              </a:rPr>
              <a:t> y </a:t>
            </a:r>
            <a:r>
              <a:rPr lang="en-US" sz="2200" dirty="0" err="1">
                <a:solidFill>
                  <a:srgbClr val="0D0D0D"/>
                </a:solidFill>
              </a:rPr>
              <a:t>permiten</a:t>
            </a:r>
            <a:r>
              <a:rPr lang="en-US" sz="2200" dirty="0">
                <a:solidFill>
                  <a:srgbClr val="0D0D0D"/>
                </a:solidFill>
              </a:rPr>
              <a:t> al </a:t>
            </a:r>
            <a:r>
              <a:rPr lang="en-US" sz="2200" dirty="0" err="1">
                <a:solidFill>
                  <a:srgbClr val="0D0D0D"/>
                </a:solidFill>
              </a:rPr>
              <a:t>público</a:t>
            </a:r>
            <a:r>
              <a:rPr lang="en-US" sz="2200" dirty="0">
                <a:solidFill>
                  <a:srgbClr val="0D0D0D"/>
                </a:solidFill>
              </a:rPr>
              <a:t> </a:t>
            </a:r>
            <a:r>
              <a:rPr lang="en-US" sz="2200" dirty="0" err="1">
                <a:solidFill>
                  <a:srgbClr val="0D0D0D"/>
                </a:solidFill>
              </a:rPr>
              <a:t>su</a:t>
            </a:r>
            <a:r>
              <a:rPr lang="en-US" sz="2200" dirty="0">
                <a:solidFill>
                  <a:srgbClr val="0D0D0D"/>
                </a:solidFill>
              </a:rPr>
              <a:t> consulta.</a:t>
            </a:r>
            <a:endParaRPr sz="22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pic>
        <p:nvPicPr>
          <p:cNvPr id="85" name="Google Shape;85;g53637bb0de_1_42"/>
          <p:cNvPicPr preferRelativeResize="0"/>
          <p:nvPr/>
        </p:nvPicPr>
        <p:blipFill>
          <a:blip r:embed="rId6">
            <a:alphaModFix/>
          </a:blip>
          <a:stretch>
            <a:fillRect/>
          </a:stretch>
        </p:blipFill>
        <p:spPr>
          <a:xfrm>
            <a:off x="8177718" y="2722701"/>
            <a:ext cx="3138857" cy="2746500"/>
          </a:xfrm>
          <a:prstGeom prst="rect">
            <a:avLst/>
          </a:prstGeom>
          <a:noFill/>
          <a:ln>
            <a:noFill/>
          </a:ln>
        </p:spPr>
      </p:pic>
      <p:sp>
        <p:nvSpPr>
          <p:cNvPr id="2" name="Google Shape;55;g53637bb0de_1_2">
            <a:extLst>
              <a:ext uri="{FF2B5EF4-FFF2-40B4-BE49-F238E27FC236}">
                <a16:creationId xmlns:a16="http://schemas.microsoft.com/office/drawing/2014/main" id="{8E0F1303-33F3-433A-A893-F2966358F722}"/>
              </a:ext>
            </a:extLst>
          </p:cNvPr>
          <p:cNvSpPr txBox="1"/>
          <p:nvPr/>
        </p:nvSpPr>
        <p:spPr>
          <a:xfrm>
            <a:off x="3990575" y="381313"/>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53637bb0de_1_5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91" name="Google Shape;91;g53637bb0de_1_5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92" name="Google Shape;92;g53637bb0de_1_5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94" name="Google Shape;94;g53637bb0de_1_52"/>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n-US" sz="2600" dirty="0" err="1">
                <a:solidFill>
                  <a:srgbClr val="0D0D0D"/>
                </a:solidFill>
              </a:rPr>
              <a:t>Cómo</a:t>
            </a:r>
            <a:r>
              <a:rPr lang="en-US" sz="2400" dirty="0">
                <a:solidFill>
                  <a:srgbClr val="0D0D0D"/>
                </a:solidFill>
              </a:rPr>
              <a:t>:</a:t>
            </a: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n-US" sz="2400" dirty="0" err="1">
                <a:solidFill>
                  <a:srgbClr val="0D0D0D"/>
                </a:solidFill>
              </a:rPr>
              <a:t>Consultar</a:t>
            </a:r>
            <a:r>
              <a:rPr lang="en-US" sz="2400" dirty="0">
                <a:solidFill>
                  <a:srgbClr val="0D0D0D"/>
                </a:solidFill>
              </a:rPr>
              <a:t> bases de </a:t>
            </a:r>
            <a:r>
              <a:rPr lang="en-US" sz="2400" dirty="0" err="1">
                <a:solidFill>
                  <a:srgbClr val="0D0D0D"/>
                </a:solidFill>
              </a:rPr>
              <a:t>datos</a:t>
            </a:r>
            <a:r>
              <a:rPr lang="en-US" sz="2400" dirty="0">
                <a:solidFill>
                  <a:srgbClr val="0D0D0D"/>
                </a:solidFill>
              </a:rPr>
              <a:t> </a:t>
            </a:r>
            <a:r>
              <a:rPr lang="en-US" sz="2400" dirty="0" err="1">
                <a:solidFill>
                  <a:srgbClr val="0D0D0D"/>
                </a:solidFill>
              </a:rPr>
              <a:t>públicas</a:t>
            </a:r>
            <a:r>
              <a:rPr lang="en-US" sz="2400" dirty="0">
                <a:solidFill>
                  <a:srgbClr val="0D0D0D"/>
                </a:solidFill>
              </a:rPr>
              <a:t> </a:t>
            </a:r>
            <a:r>
              <a:rPr lang="en-US" sz="2400" dirty="0" err="1">
                <a:solidFill>
                  <a:srgbClr val="0D0D0D"/>
                </a:solidFill>
              </a:rPr>
              <a:t>sobre</a:t>
            </a:r>
            <a:r>
              <a:rPr lang="en-US" sz="2400" dirty="0">
                <a:solidFill>
                  <a:srgbClr val="0D0D0D"/>
                </a:solidFill>
              </a:rPr>
              <a:t> turismo cultural y </a:t>
            </a:r>
            <a:r>
              <a:rPr lang="en-US" sz="2400" dirty="0" err="1">
                <a:solidFill>
                  <a:srgbClr val="0D0D0D"/>
                </a:solidFill>
              </a:rPr>
              <a:t>emprendimiento</a:t>
            </a:r>
            <a:r>
              <a:rPr lang="en-US" sz="2400" dirty="0">
                <a:solidFill>
                  <a:srgbClr val="0D0D0D"/>
                </a:solidFill>
              </a:rPr>
              <a:t>; </a:t>
            </a:r>
            <a:endParaRPr lang="es-ES" sz="2200" dirty="0">
              <a:solidFill>
                <a:srgbClr val="0D0D0D"/>
              </a:solidFill>
            </a:endParaRPr>
          </a:p>
          <a:p>
            <a:pPr marL="457200" lvl="0" indent="0" algn="l" rtl="0">
              <a:lnSpc>
                <a:spcPct val="150000"/>
              </a:lnSpc>
              <a:spcBef>
                <a:spcPts val="0"/>
              </a:spcBef>
              <a:spcAft>
                <a:spcPts val="0"/>
              </a:spcAft>
              <a:buNone/>
            </a:pPr>
            <a:r>
              <a:rPr lang="es-ES" sz="2200" dirty="0">
                <a:solidFill>
                  <a:srgbClr val="0D0D0D"/>
                </a:solidFill>
              </a:rPr>
              <a:t>(por ejemplo, selección y extracción de datos, consulta de recursos cruzados)</a:t>
            </a:r>
          </a:p>
          <a:p>
            <a:pPr marL="457200" lvl="0" indent="0" algn="l" rtl="0">
              <a:lnSpc>
                <a:spcPct val="150000"/>
              </a:lnSpc>
              <a:spcBef>
                <a:spcPts val="0"/>
              </a:spcBef>
              <a:spcAft>
                <a:spcPts val="0"/>
              </a:spcAft>
              <a:buNone/>
            </a:pP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n-US" sz="2400" dirty="0" err="1">
                <a:solidFill>
                  <a:srgbClr val="0D0D0D"/>
                </a:solidFill>
              </a:rPr>
              <a:t>Examinar</a:t>
            </a:r>
            <a:r>
              <a:rPr lang="en-US" sz="2400" dirty="0">
                <a:solidFill>
                  <a:srgbClr val="0D0D0D"/>
                </a:solidFill>
              </a:rPr>
              <a:t> e </a:t>
            </a:r>
            <a:r>
              <a:rPr lang="en-US" sz="2400" dirty="0" err="1">
                <a:solidFill>
                  <a:srgbClr val="0D0D0D"/>
                </a:solidFill>
              </a:rPr>
              <a:t>interpretar</a:t>
            </a:r>
            <a:r>
              <a:rPr lang="en-US" sz="2400" dirty="0">
                <a:solidFill>
                  <a:srgbClr val="0D0D0D"/>
                </a:solidFill>
              </a:rPr>
              <a:t> los </a:t>
            </a:r>
            <a:r>
              <a:rPr lang="en-US" sz="2400" dirty="0" err="1">
                <a:solidFill>
                  <a:srgbClr val="0D0D0D"/>
                </a:solidFill>
              </a:rPr>
              <a:t>datos</a:t>
            </a:r>
            <a:r>
              <a:rPr lang="en-US" sz="2400" dirty="0">
                <a:solidFill>
                  <a:srgbClr val="0D0D0D"/>
                </a:solidFill>
              </a:rPr>
              <a:t>; </a:t>
            </a:r>
            <a:endParaRPr lang="es-ES" sz="2200" dirty="0">
              <a:solidFill>
                <a:srgbClr val="0D0D0D"/>
              </a:solidFill>
            </a:endParaRPr>
          </a:p>
          <a:p>
            <a:pPr marL="457200" lvl="0" indent="0" algn="l" rtl="0">
              <a:lnSpc>
                <a:spcPct val="150000"/>
              </a:lnSpc>
              <a:spcBef>
                <a:spcPts val="0"/>
              </a:spcBef>
              <a:spcAft>
                <a:spcPts val="0"/>
              </a:spcAft>
              <a:buNone/>
            </a:pPr>
            <a:r>
              <a:rPr lang="es-ES" sz="2200" dirty="0">
                <a:solidFill>
                  <a:srgbClr val="0D0D0D"/>
                </a:solidFill>
              </a:rPr>
              <a:t>(por ejemplo, obtener información de la comparación de datos, así como de la representación gráfica de datos)</a:t>
            </a:r>
            <a:endParaRPr sz="2200" dirty="0">
              <a:solidFill>
                <a:srgbClr val="0D0D0D"/>
              </a:solidFill>
            </a:endParaRPr>
          </a:p>
          <a:p>
            <a:pPr marL="0" lvl="0" indent="0" algn="l" rtl="0">
              <a:lnSpc>
                <a:spcPct val="150000"/>
              </a:lnSpc>
              <a:spcBef>
                <a:spcPts val="0"/>
              </a:spcBef>
              <a:spcAft>
                <a:spcPts val="0"/>
              </a:spcAft>
              <a:buNone/>
            </a:pPr>
            <a:endParaRPr sz="24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2" name="Google Shape;55;g53637bb0de_1_2">
            <a:extLst>
              <a:ext uri="{FF2B5EF4-FFF2-40B4-BE49-F238E27FC236}">
                <a16:creationId xmlns:a16="http://schemas.microsoft.com/office/drawing/2014/main" id="{0159F825-A1E5-4726-9E13-289120105444}"/>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5363c714d0_0_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00" name="Google Shape;100;g5363c714d0_0_0"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01" name="Google Shape;101;g5363c714d0_0_0"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03" name="Google Shape;103;g5363c714d0_0_0"/>
          <p:cNvSpPr txBox="1"/>
          <p:nvPr/>
        </p:nvSpPr>
        <p:spPr>
          <a:xfrm>
            <a:off x="293675" y="2197977"/>
            <a:ext cx="11022900" cy="3770100"/>
          </a:xfrm>
          <a:prstGeom prst="rect">
            <a:avLst/>
          </a:prstGeom>
          <a:noFill/>
          <a:ln>
            <a:noFill/>
          </a:ln>
        </p:spPr>
        <p:txBody>
          <a:bodyPr spcFirstLastPara="1" wrap="square" lIns="45700" tIns="45700" rIns="45700" bIns="45700" anchor="t" anchorCtr="0">
            <a:noAutofit/>
          </a:bodyPr>
          <a:lstStyle/>
          <a:p>
            <a:pPr marL="457200" lvl="0" indent="-393700" algn="l" rtl="0">
              <a:lnSpc>
                <a:spcPct val="150000"/>
              </a:lnSpc>
              <a:spcBef>
                <a:spcPts val="0"/>
              </a:spcBef>
              <a:spcAft>
                <a:spcPts val="0"/>
              </a:spcAft>
              <a:buClr>
                <a:srgbClr val="0D0D0D"/>
              </a:buClr>
              <a:buSzPts val="2600"/>
              <a:buChar char="●"/>
            </a:pPr>
            <a:r>
              <a:rPr lang="en-US" sz="2600" dirty="0" err="1">
                <a:solidFill>
                  <a:srgbClr val="0D0D0D"/>
                </a:solidFill>
              </a:rPr>
              <a:t>Contextualizarlos</a:t>
            </a:r>
            <a:r>
              <a:rPr lang="en-US" sz="2600" dirty="0">
                <a:solidFill>
                  <a:srgbClr val="0D0D0D"/>
                </a:solidFill>
              </a:rPr>
              <a:t> dentro de </a:t>
            </a:r>
            <a:r>
              <a:rPr lang="en-US" sz="2600" dirty="0" err="1">
                <a:solidFill>
                  <a:srgbClr val="0D0D0D"/>
                </a:solidFill>
              </a:rPr>
              <a:t>nuestra</a:t>
            </a:r>
            <a:r>
              <a:rPr lang="en-US" sz="2600" dirty="0">
                <a:solidFill>
                  <a:srgbClr val="0D0D0D"/>
                </a:solidFill>
              </a:rPr>
              <a:t> </a:t>
            </a:r>
            <a:r>
              <a:rPr lang="en-US" sz="2600" dirty="0" err="1">
                <a:solidFill>
                  <a:srgbClr val="0D0D0D"/>
                </a:solidFill>
              </a:rPr>
              <a:t>propia</a:t>
            </a:r>
            <a:r>
              <a:rPr lang="en-US" sz="2600" dirty="0">
                <a:solidFill>
                  <a:srgbClr val="0D0D0D"/>
                </a:solidFill>
              </a:rPr>
              <a:t> idea </a:t>
            </a:r>
            <a:r>
              <a:rPr lang="en-US" sz="2600" dirty="0" err="1">
                <a:solidFill>
                  <a:srgbClr val="0D0D0D"/>
                </a:solidFill>
              </a:rPr>
              <a:t>empresarial</a:t>
            </a:r>
            <a:endParaRPr sz="2600" dirty="0">
              <a:solidFill>
                <a:srgbClr val="0D0D0D"/>
              </a:solidFill>
            </a:endParaRPr>
          </a:p>
          <a:p>
            <a:pPr marL="457200" lvl="0" indent="0" algn="l" rtl="0">
              <a:lnSpc>
                <a:spcPct val="150000"/>
              </a:lnSpc>
              <a:spcBef>
                <a:spcPts val="0"/>
              </a:spcBef>
              <a:spcAft>
                <a:spcPts val="0"/>
              </a:spcAft>
              <a:buNone/>
            </a:pPr>
            <a:r>
              <a:rPr lang="en-US" sz="2600" dirty="0">
                <a:solidFill>
                  <a:srgbClr val="0D0D0D"/>
                </a:solidFill>
              </a:rPr>
              <a:t>… ¡</a:t>
            </a:r>
            <a:r>
              <a:rPr lang="en-US" sz="2600" dirty="0" err="1">
                <a:solidFill>
                  <a:srgbClr val="0D0D0D"/>
                </a:solidFill>
              </a:rPr>
              <a:t>Respondiendo</a:t>
            </a:r>
            <a:r>
              <a:rPr lang="en-US" sz="2600" dirty="0">
                <a:solidFill>
                  <a:srgbClr val="0D0D0D"/>
                </a:solidFill>
              </a:rPr>
              <a:t> a </a:t>
            </a:r>
            <a:r>
              <a:rPr lang="en-US" sz="2600" dirty="0" err="1">
                <a:solidFill>
                  <a:srgbClr val="0D0D0D"/>
                </a:solidFill>
              </a:rPr>
              <a:t>preguntas</a:t>
            </a:r>
            <a:r>
              <a:rPr lang="en-US" sz="2600" dirty="0">
                <a:solidFill>
                  <a:srgbClr val="0D0D0D"/>
                </a:solidFill>
              </a:rPr>
              <a:t>!</a:t>
            </a:r>
            <a:endParaRPr sz="2600" dirty="0">
              <a:solidFill>
                <a:srgbClr val="0D0D0D"/>
              </a:solidFill>
            </a:endParaRPr>
          </a:p>
          <a:p>
            <a:pPr marL="457200" lvl="0" indent="0" algn="l" rtl="0">
              <a:lnSpc>
                <a:spcPct val="150000"/>
              </a:lnSpc>
              <a:spcBef>
                <a:spcPts val="0"/>
              </a:spcBef>
              <a:spcAft>
                <a:spcPts val="0"/>
              </a:spcAft>
              <a:buNone/>
            </a:pPr>
            <a:r>
              <a:rPr lang="en-US" sz="2000" i="1" dirty="0">
                <a:solidFill>
                  <a:srgbClr val="0D0D0D"/>
                </a:solidFill>
              </a:rPr>
              <a:t>¿</a:t>
            </a:r>
            <a:r>
              <a:rPr lang="en-US" sz="2000" i="1" dirty="0" err="1">
                <a:solidFill>
                  <a:srgbClr val="0D0D0D"/>
                </a:solidFill>
              </a:rPr>
              <a:t>Cuánto</a:t>
            </a:r>
            <a:r>
              <a:rPr lang="en-US" sz="2000" i="1" dirty="0">
                <a:solidFill>
                  <a:srgbClr val="0D0D0D"/>
                </a:solidFill>
              </a:rPr>
              <a:t> se </a:t>
            </a:r>
            <a:r>
              <a:rPr lang="en-US" sz="2000" i="1" dirty="0" err="1">
                <a:solidFill>
                  <a:srgbClr val="0D0D0D"/>
                </a:solidFill>
              </a:rPr>
              <a:t>gasta</a:t>
            </a:r>
            <a:r>
              <a:rPr lang="en-US" sz="2000" i="1" dirty="0">
                <a:solidFill>
                  <a:srgbClr val="0D0D0D"/>
                </a:solidFill>
              </a:rPr>
              <a:t> </a:t>
            </a:r>
            <a:r>
              <a:rPr lang="en-US" sz="2000" i="1" dirty="0" err="1">
                <a:solidFill>
                  <a:srgbClr val="0D0D0D"/>
                </a:solidFill>
              </a:rPr>
              <a:t>en</a:t>
            </a:r>
            <a:r>
              <a:rPr lang="en-US" sz="2000" i="1" dirty="0">
                <a:solidFill>
                  <a:srgbClr val="0D0D0D"/>
                </a:solidFill>
              </a:rPr>
              <a:t> turismo cultural </a:t>
            </a:r>
            <a:r>
              <a:rPr lang="en-US" sz="2000" i="1" dirty="0" err="1">
                <a:solidFill>
                  <a:srgbClr val="0D0D0D"/>
                </a:solidFill>
              </a:rPr>
              <a:t>en</a:t>
            </a:r>
            <a:r>
              <a:rPr lang="en-US" sz="2000" i="1" dirty="0">
                <a:solidFill>
                  <a:srgbClr val="0D0D0D"/>
                </a:solidFill>
              </a:rPr>
              <a:t> el </a:t>
            </a:r>
            <a:r>
              <a:rPr lang="en-US" sz="2000" i="1" dirty="0" err="1">
                <a:solidFill>
                  <a:srgbClr val="0D0D0D"/>
                </a:solidFill>
              </a:rPr>
              <a:t>área</a:t>
            </a:r>
            <a:r>
              <a:rPr lang="en-US" sz="2000" i="1" dirty="0">
                <a:solidFill>
                  <a:srgbClr val="0D0D0D"/>
                </a:solidFill>
              </a:rPr>
              <a:t> de </a:t>
            </a:r>
            <a:r>
              <a:rPr lang="en-US" sz="2000" i="1" dirty="0" err="1">
                <a:solidFill>
                  <a:srgbClr val="0D0D0D"/>
                </a:solidFill>
              </a:rPr>
              <a:t>interés</a:t>
            </a:r>
            <a:r>
              <a:rPr lang="en-US" sz="2000" i="1" dirty="0">
                <a:solidFill>
                  <a:srgbClr val="0D0D0D"/>
                </a:solidFill>
              </a:rPr>
              <a:t>? </a:t>
            </a:r>
            <a:endParaRPr sz="2000" i="1" dirty="0">
              <a:solidFill>
                <a:srgbClr val="0D0D0D"/>
              </a:solidFill>
            </a:endParaRPr>
          </a:p>
          <a:p>
            <a:pPr marL="457200" lvl="0" indent="0" algn="l" rtl="0">
              <a:lnSpc>
                <a:spcPct val="150000"/>
              </a:lnSpc>
              <a:spcBef>
                <a:spcPts val="0"/>
              </a:spcBef>
              <a:spcAft>
                <a:spcPts val="0"/>
              </a:spcAft>
              <a:buNone/>
            </a:pPr>
            <a:r>
              <a:rPr lang="es-ES" sz="2000" i="1" dirty="0">
                <a:solidFill>
                  <a:srgbClr val="0D0D0D"/>
                </a:solidFill>
              </a:rPr>
              <a:t>¿Cuál es la cantidad media de clientes de una iniciativa de turismo cultural? </a:t>
            </a:r>
          </a:p>
          <a:p>
            <a:pPr marL="457200" lvl="0" indent="0" algn="l" rtl="0">
              <a:lnSpc>
                <a:spcPct val="150000"/>
              </a:lnSpc>
              <a:spcBef>
                <a:spcPts val="0"/>
              </a:spcBef>
              <a:spcAft>
                <a:spcPts val="0"/>
              </a:spcAft>
              <a:buNone/>
            </a:pPr>
            <a:r>
              <a:rPr lang="es-ES" sz="2000" i="1" dirty="0">
                <a:solidFill>
                  <a:srgbClr val="0D0D0D"/>
                </a:solidFill>
              </a:rPr>
              <a:t>¿Quienes son? ¿Cuáles serían el objetivo de nuestra oferta?</a:t>
            </a:r>
            <a:endParaRPr sz="2000" i="1" dirty="0">
              <a:solidFill>
                <a:srgbClr val="0D0D0D"/>
              </a:solidFill>
            </a:endParaRPr>
          </a:p>
          <a:p>
            <a:pPr marL="457200" lvl="0" indent="0" algn="l" rtl="0">
              <a:lnSpc>
                <a:spcPct val="150000"/>
              </a:lnSpc>
              <a:spcBef>
                <a:spcPts val="0"/>
              </a:spcBef>
              <a:spcAft>
                <a:spcPts val="0"/>
              </a:spcAft>
              <a:buNone/>
            </a:pPr>
            <a:r>
              <a:rPr lang="es-ES" sz="2000" i="1" dirty="0">
                <a:solidFill>
                  <a:srgbClr val="0D0D0D"/>
                </a:solidFill>
              </a:rPr>
              <a:t>Por tanto, ¿cuál sería la oportunidad de ingresos? </a:t>
            </a:r>
            <a:endParaRPr sz="2000" i="1" dirty="0">
              <a:solidFill>
                <a:srgbClr val="0D0D0D"/>
              </a:solidFill>
            </a:endParaRPr>
          </a:p>
          <a:p>
            <a:pPr marL="457200" lvl="0" indent="0" algn="l" rtl="0">
              <a:lnSpc>
                <a:spcPct val="150000"/>
              </a:lnSpc>
              <a:spcBef>
                <a:spcPts val="0"/>
              </a:spcBef>
              <a:spcAft>
                <a:spcPts val="0"/>
              </a:spcAft>
              <a:buNone/>
            </a:pPr>
            <a:r>
              <a:rPr lang="es-ES" sz="2000" i="1" dirty="0">
                <a:solidFill>
                  <a:srgbClr val="0D0D0D"/>
                </a:solidFill>
              </a:rPr>
              <a:t>¿Existe ya algún negocio centrado en el turismo cultural? Si es así, ¿cuántos en el territorio?</a:t>
            </a:r>
            <a:endParaRPr sz="2200" dirty="0">
              <a:solidFill>
                <a:srgbClr val="0D0D0D"/>
              </a:solidFill>
            </a:endParaRPr>
          </a:p>
          <a:p>
            <a:pPr marL="0" lvl="0" indent="0" algn="l" rtl="0">
              <a:lnSpc>
                <a:spcPct val="150000"/>
              </a:lnSpc>
              <a:spcBef>
                <a:spcPts val="0"/>
              </a:spcBef>
              <a:spcAft>
                <a:spcPts val="0"/>
              </a:spcAft>
              <a:buNone/>
            </a:pPr>
            <a:endParaRPr sz="2200" dirty="0">
              <a:solidFill>
                <a:srgbClr val="0D0D0D"/>
              </a:solidFill>
            </a:endParaRPr>
          </a:p>
          <a:p>
            <a:pPr marL="0" lvl="0" indent="0" algn="just" rtl="0">
              <a:lnSpc>
                <a:spcPct val="150000"/>
              </a:lnSpc>
              <a:spcBef>
                <a:spcPts val="0"/>
              </a:spcBef>
              <a:spcAft>
                <a:spcPts val="0"/>
              </a:spcAft>
              <a:buNone/>
            </a:pPr>
            <a:endParaRPr sz="2200" dirty="0">
              <a:solidFill>
                <a:srgbClr val="0D0D0D"/>
              </a:solidFill>
            </a:endParaRPr>
          </a:p>
        </p:txBody>
      </p:sp>
      <p:pic>
        <p:nvPicPr>
          <p:cNvPr id="104" name="Google Shape;104;g5363c714d0_0_0"/>
          <p:cNvPicPr preferRelativeResize="0"/>
          <p:nvPr/>
        </p:nvPicPr>
        <p:blipFill>
          <a:blip r:embed="rId6">
            <a:alphaModFix/>
          </a:blip>
          <a:stretch>
            <a:fillRect/>
          </a:stretch>
        </p:blipFill>
        <p:spPr>
          <a:xfrm>
            <a:off x="10011638" y="2305750"/>
            <a:ext cx="1304925" cy="1276350"/>
          </a:xfrm>
          <a:prstGeom prst="rect">
            <a:avLst/>
          </a:prstGeom>
          <a:noFill/>
          <a:ln>
            <a:noFill/>
          </a:ln>
        </p:spPr>
      </p:pic>
      <p:sp>
        <p:nvSpPr>
          <p:cNvPr id="2" name="Google Shape;55;g53637bb0de_1_2">
            <a:extLst>
              <a:ext uri="{FF2B5EF4-FFF2-40B4-BE49-F238E27FC236}">
                <a16:creationId xmlns:a16="http://schemas.microsoft.com/office/drawing/2014/main" id="{820CFF3B-F851-47BD-8357-63C78CDD931C}"/>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99f1de2ff6_0_15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0" name="Google Shape;110;g99f1de2ff6_0_15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11" name="Google Shape;111;g99f1de2ff6_0_15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13" name="Google Shape;113;g99f1de2ff6_0_154"/>
          <p:cNvSpPr txBox="1"/>
          <p:nvPr/>
        </p:nvSpPr>
        <p:spPr>
          <a:xfrm>
            <a:off x="705625" y="2547925"/>
            <a:ext cx="10838700" cy="248877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b="1" i="1" dirty="0" err="1">
                <a:solidFill>
                  <a:srgbClr val="0D0D0D"/>
                </a:solidFill>
              </a:rPr>
              <a:t>Consultar</a:t>
            </a:r>
            <a:r>
              <a:rPr lang="en-US" sz="2400" b="1" i="1" dirty="0">
                <a:solidFill>
                  <a:srgbClr val="0D0D0D"/>
                </a:solidFill>
              </a:rPr>
              <a:t> bases de </a:t>
            </a:r>
            <a:r>
              <a:rPr lang="en-US" sz="2400" b="1" i="1" dirty="0" err="1">
                <a:solidFill>
                  <a:srgbClr val="0D0D0D"/>
                </a:solidFill>
              </a:rPr>
              <a:t>datos</a:t>
            </a:r>
            <a:r>
              <a:rPr lang="en-US" sz="2400" b="1" i="1" dirty="0">
                <a:solidFill>
                  <a:srgbClr val="0D0D0D"/>
                </a:solidFill>
              </a:rPr>
              <a:t> </a:t>
            </a:r>
            <a:r>
              <a:rPr lang="en-US" sz="2400" b="1" i="1" dirty="0" err="1">
                <a:solidFill>
                  <a:srgbClr val="0D0D0D"/>
                </a:solidFill>
              </a:rPr>
              <a:t>públicas</a:t>
            </a:r>
            <a:r>
              <a:rPr lang="en-US" sz="2400" b="1" i="1" dirty="0">
                <a:solidFill>
                  <a:srgbClr val="0D0D0D"/>
                </a:solidFill>
              </a:rPr>
              <a:t> de turismo cultural y </a:t>
            </a:r>
            <a:r>
              <a:rPr lang="en-US" sz="2400" b="1" i="1" dirty="0" err="1">
                <a:solidFill>
                  <a:srgbClr val="0D0D0D"/>
                </a:solidFill>
              </a:rPr>
              <a:t>emprendimiento</a:t>
            </a:r>
            <a:endParaRPr lang="en-US" sz="1800" dirty="0"/>
          </a:p>
          <a:p>
            <a:pPr marL="0" marR="0" lvl="0" indent="0" algn="l" rtl="0">
              <a:lnSpc>
                <a:spcPct val="150000"/>
              </a:lnSpc>
              <a:spcBef>
                <a:spcPts val="0"/>
              </a:spcBef>
              <a:spcAft>
                <a:spcPts val="0"/>
              </a:spcAft>
              <a:buNone/>
            </a:pPr>
            <a:endParaRPr lang="es-ES" sz="1600" dirty="0"/>
          </a:p>
          <a:p>
            <a:pPr marL="0" marR="0" lvl="0" indent="0" algn="l" rtl="0">
              <a:lnSpc>
                <a:spcPct val="150000"/>
              </a:lnSpc>
              <a:spcBef>
                <a:spcPts val="0"/>
              </a:spcBef>
              <a:spcAft>
                <a:spcPts val="0"/>
              </a:spcAft>
              <a:buNone/>
            </a:pPr>
            <a:r>
              <a:rPr lang="es-ES" sz="1800" dirty="0"/>
              <a:t>Los datos del censo (por ejemplo, censos gubernamentales y datos estadísticos) provienen de </a:t>
            </a:r>
            <a:r>
              <a:rPr lang="es-ES" sz="1800" b="1" dirty="0"/>
              <a:t>fuentes oficiales</a:t>
            </a:r>
            <a:r>
              <a:rPr lang="es-ES" sz="1800" dirty="0"/>
              <a:t> que rastrean las poblaciones de intereses (por ejemplo, el número de turistas registrados en un período de fecha y hora, en una región). Este tipo de datos es extremadamente preciso, fiable y actualizado.</a:t>
            </a:r>
            <a:endParaRPr lang="en-US" sz="1800" dirty="0"/>
          </a:p>
        </p:txBody>
      </p:sp>
      <p:sp>
        <p:nvSpPr>
          <p:cNvPr id="2" name="Google Shape;55;g53637bb0de_1_2">
            <a:extLst>
              <a:ext uri="{FF2B5EF4-FFF2-40B4-BE49-F238E27FC236}">
                <a16:creationId xmlns:a16="http://schemas.microsoft.com/office/drawing/2014/main" id="{5C586F72-AE6C-4C93-AE41-570E255BB9D3}"/>
              </a:ext>
            </a:extLst>
          </p:cNvPr>
          <p:cNvSpPr txBox="1"/>
          <p:nvPr/>
        </p:nvSpPr>
        <p:spPr>
          <a:xfrm>
            <a:off x="4195763" y="438150"/>
            <a:ext cx="7326000" cy="15360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Clr>
                <a:schemeClr val="dk1"/>
              </a:buClr>
              <a:buSzPts val="1100"/>
              <a:buFont typeface="Arial"/>
              <a:buNone/>
            </a:pPr>
            <a:r>
              <a:rPr lang="es-E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Unidad 1.  Decodificar el territorio: necesidades y oportunidades</a:t>
            </a:r>
            <a:endParaRPr lang="es-E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3133</Words>
  <Application>Microsoft Office PowerPoint</Application>
  <PresentationFormat>Panorámica</PresentationFormat>
  <Paragraphs>280</Paragraphs>
  <Slides>41</Slides>
  <Notes>41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41</vt:i4>
      </vt:variant>
    </vt:vector>
  </HeadingPairs>
  <TitlesOfParts>
    <vt:vector size="49" baseType="lpstr">
      <vt:lpstr>Arial</vt:lpstr>
      <vt:lpstr>Arial Rounded</vt:lpstr>
      <vt:lpstr>Raleway Thin</vt:lpstr>
      <vt:lpstr>Raleway</vt:lpstr>
      <vt:lpstr>Calibri</vt:lpstr>
      <vt:lpstr>Office Theme</vt:lpstr>
      <vt:lpstr>Immagine bitmap</vt:lpstr>
      <vt:lpstr>Imagen de Paintbrush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Dulce Rodriguez Ortiz</cp:lastModifiedBy>
  <cp:revision>55</cp:revision>
  <dcterms:modified xsi:type="dcterms:W3CDTF">2020-12-11T13:17:55Z</dcterms:modified>
</cp:coreProperties>
</file>