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95"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1"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Raleway" panose="020B0604020202020204" charset="0"/>
      <p:regular r:id="rId48"/>
      <p:bold r:id="rId49"/>
      <p:italic r:id="rId50"/>
      <p:boldItalic r:id="rId51"/>
    </p:embeddedFont>
    <p:embeddedFont>
      <p:font typeface="Raleway Thin"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ODtvlzSvkTWAdSSanqZlIgHrU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Fernandez" initials="EF" lastIdx="1" clrIdx="0">
    <p:extLst>
      <p:ext uri="{19B8F6BF-5375-455C-9EA6-DF929625EA0E}">
        <p15:presenceInfo xmlns:p15="http://schemas.microsoft.com/office/powerpoint/2012/main" userId="e0eaf3740d449d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840"/>
    <a:srgbClr val="2F5CA2"/>
    <a:srgbClr val="F9FAFC"/>
    <a:srgbClr val="34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714C-EE9D-4E58-AAD4-4DB84D4945E7}" v="11" dt="2020-10-06T10:28:01.846"/>
  </p1510:revLst>
</p1510:revInfo>
</file>

<file path=ppt/tableStyles.xml><?xml version="1.0" encoding="utf-8"?>
<a:tblStyleLst xmlns:a="http://schemas.openxmlformats.org/drawingml/2006/main" def="{50E35A3D-3988-4E9A-BC07-7FC6C5C1A2C8}">
  <a:tblStyle styleId="{50E35A3D-3988-4E9A-BC07-7FC6C5C1A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421AC-824C-4B51-AFB0-AD003B1F60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5755714C-EE9D-4E58-AAD4-4DB84D4945E7}"/>
    <pc:docChg chg="undo custSel modSld">
      <pc:chgData name="Esteban Fernandez" userId="e0eaf3740d449d9c" providerId="LiveId" clId="{5755714C-EE9D-4E58-AAD4-4DB84D4945E7}" dt="2020-10-06T10:28:01.846" v="54"/>
      <pc:docMkLst>
        <pc:docMk/>
      </pc:docMkLst>
      <pc:sldChg chg="modSp mod">
        <pc:chgData name="Esteban Fernandez" userId="e0eaf3740d449d9c" providerId="LiveId" clId="{5755714C-EE9D-4E58-AAD4-4DB84D4945E7}" dt="2020-10-06T10:27:35.849" v="53" actId="6549"/>
        <pc:sldMkLst>
          <pc:docMk/>
          <pc:sldMk cId="0" sldId="267"/>
        </pc:sldMkLst>
        <pc:spChg chg="mod">
          <ac:chgData name="Esteban Fernandez" userId="e0eaf3740d449d9c" providerId="LiveId" clId="{5755714C-EE9D-4E58-AAD4-4DB84D4945E7}" dt="2020-10-06T10:27:35.849" v="53" actId="6549"/>
          <ac:spMkLst>
            <pc:docMk/>
            <pc:sldMk cId="0" sldId="267"/>
            <ac:spMk id="141" creationId="{00000000-0000-0000-0000-000000000000}"/>
          </ac:spMkLst>
        </pc:spChg>
      </pc:sldChg>
      <pc:sldChg chg="modSp mod addCm modCm">
        <pc:chgData name="Esteban Fernandez" userId="e0eaf3740d449d9c" providerId="LiveId" clId="{5755714C-EE9D-4E58-AAD4-4DB84D4945E7}" dt="2020-10-06T10:28:01.846" v="54"/>
        <pc:sldMkLst>
          <pc:docMk/>
          <pc:sldMk cId="0" sldId="268"/>
        </pc:sldMkLst>
        <pc:spChg chg="mod">
          <ac:chgData name="Esteban Fernandez" userId="e0eaf3740d449d9c" providerId="LiveId" clId="{5755714C-EE9D-4E58-AAD4-4DB84D4945E7}" dt="2020-10-06T10:27:26.721" v="43" actId="20577"/>
          <ac:spMkLst>
            <pc:docMk/>
            <pc:sldMk cId="0" sldId="268"/>
            <ac:spMk id="153" creationId="{00000000-0000-0000-0000-000000000000}"/>
          </ac:spMkLst>
        </pc:spChg>
      </pc:sldChg>
      <pc:sldChg chg="modSp mod">
        <pc:chgData name="Esteban Fernandez" userId="e0eaf3740d449d9c" providerId="LiveId" clId="{5755714C-EE9D-4E58-AAD4-4DB84D4945E7}" dt="2020-10-06T10:19:30.983" v="16" actId="2"/>
        <pc:sldMkLst>
          <pc:docMk/>
          <pc:sldMk cId="0" sldId="275"/>
        </pc:sldMkLst>
        <pc:spChg chg="mod">
          <ac:chgData name="Esteban Fernandez" userId="e0eaf3740d449d9c" providerId="LiveId" clId="{5755714C-EE9D-4E58-AAD4-4DB84D4945E7}" dt="2020-10-06T10:19:30.983" v="16" actId="2"/>
          <ac:spMkLst>
            <pc:docMk/>
            <pc:sldMk cId="0" sldId="275"/>
            <ac:spMk id="226" creationId="{00000000-0000-0000-0000-000000000000}"/>
          </ac:spMkLst>
        </pc:spChg>
      </pc:sldChg>
      <pc:sldChg chg="modSp mod">
        <pc:chgData name="Esteban Fernandez" userId="e0eaf3740d449d9c" providerId="LiveId" clId="{5755714C-EE9D-4E58-AAD4-4DB84D4945E7}" dt="2020-10-06T10:19:30.814" v="15" actId="2"/>
        <pc:sldMkLst>
          <pc:docMk/>
          <pc:sldMk cId="0" sldId="277"/>
        </pc:sldMkLst>
        <pc:graphicFrameChg chg="modGraphic">
          <ac:chgData name="Esteban Fernandez" userId="e0eaf3740d449d9c" providerId="LiveId" clId="{5755714C-EE9D-4E58-AAD4-4DB84D4945E7}" dt="2020-10-06T10:19:30.814" v="15" actId="2"/>
          <ac:graphicFrameMkLst>
            <pc:docMk/>
            <pc:sldMk cId="0" sldId="277"/>
            <ac:graphicFrameMk id="245" creationId="{00000000-0000-0000-0000-000000000000}"/>
          </ac:graphicFrameMkLst>
        </pc:graphicFrameChg>
      </pc:sldChg>
      <pc:sldChg chg="modSp mod">
        <pc:chgData name="Esteban Fernandez" userId="e0eaf3740d449d9c" providerId="LiveId" clId="{5755714C-EE9D-4E58-AAD4-4DB84D4945E7}" dt="2020-10-06T10:21:53.609" v="22" actId="207"/>
        <pc:sldMkLst>
          <pc:docMk/>
          <pc:sldMk cId="0" sldId="283"/>
        </pc:sldMkLst>
        <pc:spChg chg="mod">
          <ac:chgData name="Esteban Fernandez" userId="e0eaf3740d449d9c" providerId="LiveId" clId="{5755714C-EE9D-4E58-AAD4-4DB84D4945E7}" dt="2020-10-06T10:21:53.609" v="22" actId="207"/>
          <ac:spMkLst>
            <pc:docMk/>
            <pc:sldMk cId="0" sldId="283"/>
            <ac:spMk id="310" creationId="{00000000-0000-0000-0000-000000000000}"/>
          </ac:spMkLst>
        </pc:spChg>
      </pc:sldChg>
      <pc:sldChg chg="modSp mod">
        <pc:chgData name="Esteban Fernandez" userId="e0eaf3740d449d9c" providerId="LiveId" clId="{5755714C-EE9D-4E58-AAD4-4DB84D4945E7}" dt="2020-10-06T10:22:06.845" v="26" actId="207"/>
        <pc:sldMkLst>
          <pc:docMk/>
          <pc:sldMk cId="0" sldId="284"/>
        </pc:sldMkLst>
        <pc:spChg chg="mod">
          <ac:chgData name="Esteban Fernandez" userId="e0eaf3740d449d9c" providerId="LiveId" clId="{5755714C-EE9D-4E58-AAD4-4DB84D4945E7}" dt="2020-10-06T10:22:06.845" v="26" actId="207"/>
          <ac:spMkLst>
            <pc:docMk/>
            <pc:sldMk cId="0" sldId="284"/>
            <ac:spMk id="325" creationId="{00000000-0000-0000-0000-000000000000}"/>
          </ac:spMkLst>
        </pc:spChg>
      </pc:sldChg>
      <pc:sldChg chg="modSp mod">
        <pc:chgData name="Esteban Fernandez" userId="e0eaf3740d449d9c" providerId="LiveId" clId="{5755714C-EE9D-4E58-AAD4-4DB84D4945E7}" dt="2020-10-06T10:19:29.995" v="11" actId="2"/>
        <pc:sldMkLst>
          <pc:docMk/>
          <pc:sldMk cId="0" sldId="285"/>
        </pc:sldMkLst>
        <pc:spChg chg="mod">
          <ac:chgData name="Esteban Fernandez" userId="e0eaf3740d449d9c" providerId="LiveId" clId="{5755714C-EE9D-4E58-AAD4-4DB84D4945E7}" dt="2020-10-06T10:19:29.995" v="11" actId="2"/>
          <ac:spMkLst>
            <pc:docMk/>
            <pc:sldMk cId="0" sldId="285"/>
            <ac:spMk id="337" creationId="{00000000-0000-0000-0000-000000000000}"/>
          </ac:spMkLst>
        </pc:spChg>
      </pc:sldChg>
      <pc:sldChg chg="modSp mod">
        <pc:chgData name="Esteban Fernandez" userId="e0eaf3740d449d9c" providerId="LiveId" clId="{5755714C-EE9D-4E58-AAD4-4DB84D4945E7}" dt="2020-10-06T10:22:23.143" v="28" actId="207"/>
        <pc:sldMkLst>
          <pc:docMk/>
          <pc:sldMk cId="0" sldId="287"/>
        </pc:sldMkLst>
        <pc:spChg chg="mod">
          <ac:chgData name="Esteban Fernandez" userId="e0eaf3740d449d9c" providerId="LiveId" clId="{5755714C-EE9D-4E58-AAD4-4DB84D4945E7}" dt="2020-10-06T10:22:23.143" v="28" actId="207"/>
          <ac:spMkLst>
            <pc:docMk/>
            <pc:sldMk cId="0" sldId="287"/>
            <ac:spMk id="357" creationId="{00000000-0000-0000-0000-000000000000}"/>
          </ac:spMkLst>
        </pc:spChg>
      </pc:sldChg>
      <pc:sldChg chg="modSp mod">
        <pc:chgData name="Esteban Fernandez" userId="e0eaf3740d449d9c" providerId="LiveId" clId="{5755714C-EE9D-4E58-AAD4-4DB84D4945E7}" dt="2020-10-06T10:22:50.285" v="31" actId="207"/>
        <pc:sldMkLst>
          <pc:docMk/>
          <pc:sldMk cId="0" sldId="288"/>
        </pc:sldMkLst>
        <pc:spChg chg="mod">
          <ac:chgData name="Esteban Fernandez" userId="e0eaf3740d449d9c" providerId="LiveId" clId="{5755714C-EE9D-4E58-AAD4-4DB84D4945E7}" dt="2020-10-06T10:22:50.285" v="31" actId="207"/>
          <ac:spMkLst>
            <pc:docMk/>
            <pc:sldMk cId="0" sldId="288"/>
            <ac:spMk id="369"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siness.tutsplus.com/tutorials/define-analyze-a-market-opportunity--cms-318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9f1de2ff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16" name="Google Shape;116;g99f1de2f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9f1de2ff6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25" name="Google Shape;125;g99f1de2f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f1de2ff6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35" name="Google Shape;135;g99f1de2f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1de2ff6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47" name="Google Shape;147;g99f1de2f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9f1de2ff6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59" name="Google Shape;159;g99f1de2f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9f1de2ff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91" name="Google Shape;191;g99f1de2f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f1de2ff6_0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0" name="Google Shape;200;g99f1de2ff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f1de2ff6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9" name="Google Shape;209;g99f1de2ff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9f1de2ff6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0" name="Google Shape;220;g99f1de2ff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9f1de2ff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9" name="Google Shape;229;g99f1de2f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9f1de2ff6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8" name="Google Shape;238;g99f1de2ff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9f1de2ff6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48" name="Google Shape;248;g99f1de2f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9f1de2ff6_0_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58" name="Google Shape;258;g99f1de2f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07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363c714d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77" name="Google Shape;277;g5363c714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3637bb0d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0" name="Google Shape;50;g53637bb0d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63c714d0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90" name="Google Shape;290;g5363c714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363c714d0_0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03" name="Google Shape;303;g5363c714d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363c714d0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18" name="Google Shape;318;g5363c714d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363c714d0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29" name="Google Shape;329;g5363c71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63c714d0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40" name="Google Shape;340;g5363c714d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363c714d0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51" name="Google Shape;351;g5363c714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363c714d0_0_1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62" name="Google Shape;362;g5363c714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63c714d0_0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73" name="Google Shape;373;g5363c714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3637bb0de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59" name="Google Shape;59;g53637bb0d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2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637bb0de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https://business.tutsplus.com/tutorials/define-analyze-a-market-opportunity--cms-31875</a:t>
            </a:r>
            <a:r>
              <a:rPr lang="en-US" sz="1800" dirty="0">
                <a:solidFill>
                  <a:schemeClr val="dk1"/>
                </a:solidFill>
                <a:latin typeface="Arial"/>
                <a:ea typeface="Arial"/>
                <a:cs typeface="Arial"/>
                <a:sym typeface="Arial"/>
              </a:rPr>
              <a:t> </a:t>
            </a:r>
            <a:endParaRPr sz="300" dirty="0"/>
          </a:p>
        </p:txBody>
      </p:sp>
      <p:sp>
        <p:nvSpPr>
          <p:cNvPr id="69" name="Google Shape;69;g53637bb0d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637bb0de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78" name="Google Shape;78;g53637bb0de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3637bb0de_1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8" name="Google Shape;88;g53637bb0d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63c714d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97" name="Google Shape;97;g5363c714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f1de2ff6_0_1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07" name="Google Shape;107;g99f1de2ff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
  <p:cSld name="Default 0">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
  <p:cSld name="Default 0 2">
    <p:spTree>
      <p:nvGrpSpPr>
        <p:cNvPr id="1" name="Shape 13"/>
        <p:cNvGrpSpPr/>
        <p:nvPr/>
      </p:nvGrpSpPr>
      <p:grpSpPr>
        <a:xfrm>
          <a:off x="0" y="0"/>
          <a:ext cx="0" cy="0"/>
          <a:chOff x="0" y="0"/>
          <a:chExt cx="0" cy="0"/>
        </a:xfrm>
      </p:grpSpPr>
      <p:sp>
        <p:nvSpPr>
          <p:cNvPr id="14" name="Google Shape;1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17"/>
        <p:cNvGrpSpPr/>
        <p:nvPr/>
      </p:nvGrpSpPr>
      <p:grpSpPr>
        <a:xfrm>
          <a:off x="0" y="0"/>
          <a:ext cx="0" cy="0"/>
          <a:chOff x="0" y="0"/>
          <a:chExt cx="0" cy="0"/>
        </a:xfrm>
      </p:grpSpPr>
      <p:sp>
        <p:nvSpPr>
          <p:cNvPr id="18" name="Google Shape;18;p36"/>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19" name="Google Shape;1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0"/>
        <p:cNvGrpSpPr/>
        <p:nvPr/>
      </p:nvGrpSpPr>
      <p:grpSpPr>
        <a:xfrm>
          <a:off x="0" y="0"/>
          <a:ext cx="0" cy="0"/>
          <a:chOff x="0" y="0"/>
          <a:chExt cx="0" cy="0"/>
        </a:xfrm>
      </p:grpSpPr>
      <p:sp>
        <p:nvSpPr>
          <p:cNvPr id="21" name="Google Shape;21;p37"/>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2" name="Google Shape;22;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3"/>
        <p:cNvGrpSpPr/>
        <p:nvPr/>
      </p:nvGrpSpPr>
      <p:grpSpPr>
        <a:xfrm>
          <a:off x="0" y="0"/>
          <a:ext cx="0" cy="0"/>
          <a:chOff x="0" y="0"/>
          <a:chExt cx="0" cy="0"/>
        </a:xfrm>
      </p:grpSpPr>
      <p:sp>
        <p:nvSpPr>
          <p:cNvPr id="24" name="Google Shape;24;p38"/>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5" name="Google Shape;2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26"/>
        <p:cNvGrpSpPr/>
        <p:nvPr/>
      </p:nvGrpSpPr>
      <p:grpSpPr>
        <a:xfrm>
          <a:off x="0" y="0"/>
          <a:ext cx="0" cy="0"/>
          <a:chOff x="0" y="0"/>
          <a:chExt cx="0" cy="0"/>
        </a:xfrm>
      </p:grpSpPr>
      <p:sp>
        <p:nvSpPr>
          <p:cNvPr id="27" name="Google Shape;27;p39"/>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8" name="Google Shape;28;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1pPr>
            <a:lvl2pPr marR="0" lvl="1"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2pPr>
            <a:lvl3pPr marR="0" lvl="2"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3pPr>
            <a:lvl4pPr marR="0" lvl="3"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4pPr>
            <a:lvl5pPr marR="0" lvl="4"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5pPr>
            <a:lvl6pPr marR="0" lvl="5"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6pPr>
            <a:lvl7pPr marR="0" lvl="6"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7pPr>
            <a:lvl8pPr marR="0" lvl="7"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8pPr>
            <a:lvl9pPr marR="0" lvl="8"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9pPr>
          </a:lstStyle>
          <a:p>
            <a:endParaRPr/>
          </a:p>
        </p:txBody>
      </p:sp>
      <p:sp>
        <p:nvSpPr>
          <p:cNvPr id="8" name="Google Shape;8;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1pPr>
            <a:lvl2pPr marL="0" marR="0" lvl="1"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2pPr>
            <a:lvl3pPr marL="0" marR="0" lvl="2"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3pPr>
            <a:lvl4pPr marL="0" marR="0" lvl="3"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4pPr>
            <a:lvl5pPr marL="0" marR="0" lvl="4"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5pPr>
            <a:lvl6pPr marL="0" marR="0" lvl="5"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6pPr>
            <a:lvl7pPr marL="0" marR="0" lvl="6"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7pPr>
            <a:lvl8pPr marL="0" marR="0" lvl="7"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8pPr>
            <a:lvl9pPr marL="0" marR="0" lvl="8"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tc-corporate.org/?page=research-intelligence" TargetMode="External"/><Relationship Id="rId3" Type="http://schemas.openxmlformats.org/officeDocument/2006/relationships/image" Target="../media/image1.png"/><Relationship Id="rId7" Type="http://schemas.openxmlformats.org/officeDocument/2006/relationships/hyperlink" Target="https://ec.europa.eu/eurostat/statistics-explained/index.php/Tourism_statist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c.europa.eu/growth/tools-databases/vto/"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s://ec.europa.eu/eurostat/data/datab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c.europa.eu/growth/tools-databases/vto/country-fact-sheets" TargetMode="External"/><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2.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4.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5.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6.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7.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8.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descr="image.png"/>
          <p:cNvPicPr preferRelativeResize="0"/>
          <p:nvPr/>
        </p:nvPicPr>
        <p:blipFill rotWithShape="1">
          <a:blip r:embed="rId3">
            <a:alphaModFix/>
          </a:blip>
          <a:srcRect/>
          <a:stretch/>
        </p:blipFill>
        <p:spPr>
          <a:xfrm>
            <a:off x="9186862" y="204787"/>
            <a:ext cx="2763838" cy="603251"/>
          </a:xfrm>
          <a:prstGeom prst="rect">
            <a:avLst/>
          </a:prstGeom>
          <a:noFill/>
          <a:ln>
            <a:noFill/>
          </a:ln>
        </p:spPr>
      </p:pic>
      <p:pic>
        <p:nvPicPr>
          <p:cNvPr id="34" name="Google Shape;34;p1" descr="image.png"/>
          <p:cNvPicPr preferRelativeResize="0"/>
          <p:nvPr/>
        </p:nvPicPr>
        <p:blipFill rotWithShape="1">
          <a:blip r:embed="rId4">
            <a:alphaModFix/>
          </a:blip>
          <a:srcRect/>
          <a:stretch/>
        </p:blipFill>
        <p:spPr>
          <a:xfrm>
            <a:off x="401637" y="225425"/>
            <a:ext cx="6096001" cy="1905000"/>
          </a:xfrm>
          <a:prstGeom prst="rect">
            <a:avLst/>
          </a:prstGeom>
          <a:noFill/>
          <a:ln>
            <a:noFill/>
          </a:ln>
        </p:spPr>
      </p:pic>
      <p:pic>
        <p:nvPicPr>
          <p:cNvPr id="35" name="Google Shape;35;p1" descr="image.png"/>
          <p:cNvPicPr preferRelativeResize="0"/>
          <p:nvPr/>
        </p:nvPicPr>
        <p:blipFill rotWithShape="1">
          <a:blip r:embed="rId5">
            <a:alphaModFix/>
          </a:blip>
          <a:srcRect/>
          <a:stretch/>
        </p:blipFill>
        <p:spPr>
          <a:xfrm>
            <a:off x="0" y="4073525"/>
            <a:ext cx="12192000" cy="2846388"/>
          </a:xfrm>
          <a:prstGeom prst="rect">
            <a:avLst/>
          </a:prstGeom>
          <a:noFill/>
          <a:ln>
            <a:noFill/>
          </a:ln>
        </p:spPr>
      </p:pic>
      <p:sp>
        <p:nvSpPr>
          <p:cNvPr id="36" name="Google Shape;36;p1"/>
          <p:cNvSpPr txBox="1"/>
          <p:nvPr/>
        </p:nvSpPr>
        <p:spPr>
          <a:xfrm>
            <a:off x="1089823" y="2395854"/>
            <a:ext cx="9690349" cy="61555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400"/>
              <a:buFont typeface="Arial Rounded"/>
              <a:buNone/>
            </a:pPr>
            <a:r>
              <a:rPr lang="en-US" sz="3400" b="1"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Data collection and analysis</a:t>
            </a:r>
            <a:endParaRPr sz="3400" b="1"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endParaRPr>
          </a:p>
        </p:txBody>
      </p:sp>
      <p:sp>
        <p:nvSpPr>
          <p:cNvPr id="37" name="Google Shape;37;p1"/>
          <p:cNvSpPr txBox="1"/>
          <p:nvPr/>
        </p:nvSpPr>
        <p:spPr>
          <a:xfrm>
            <a:off x="3888951" y="3174044"/>
            <a:ext cx="4092092"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300"/>
              <a:buFont typeface="Arial Rounded"/>
              <a:buNone/>
            </a:pP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400" b="1" i="1" u="none" strike="noStrike" cap="none" dirty="0">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Entrepreneurship Section</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endParaRPr sz="2400" dirty="0">
              <a:latin typeface="Arial" panose="020B0604020202020204" pitchFamily="34" charset="0"/>
              <a:cs typeface="Arial" panose="020B0604020202020204" pitchFamily="34" charset="0"/>
            </a:endParaRPr>
          </a:p>
        </p:txBody>
      </p:sp>
      <p:sp>
        <p:nvSpPr>
          <p:cNvPr id="38" name="Google Shape;38;p1"/>
          <p:cNvSpPr txBox="1"/>
          <p:nvPr/>
        </p:nvSpPr>
        <p:spPr>
          <a:xfrm>
            <a:off x="9209087" y="892175"/>
            <a:ext cx="2581276" cy="9804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Raleway Thin"/>
              <a:buNone/>
            </a:pPr>
            <a:r>
              <a:rPr lang="en-US" sz="900" b="0" i="0" u="none" strike="noStrike" cap="none" dirty="0">
                <a:solidFill>
                  <a:srgbClr val="000000"/>
                </a:solidFill>
                <a:latin typeface="Raleway Thin"/>
                <a:ea typeface="Raleway Thin"/>
                <a:cs typeface="Raleway Thin"/>
                <a:sym typeface="Raleway Thin"/>
              </a:rPr>
              <a:t>With the support of the Erasmus+ </a:t>
            </a:r>
            <a:r>
              <a:rPr lang="en-US" sz="900" b="0" i="0" u="none" strike="noStrike" cap="none" dirty="0" err="1">
                <a:solidFill>
                  <a:srgbClr val="000000"/>
                </a:solidFill>
                <a:latin typeface="Raleway Thin"/>
                <a:ea typeface="Raleway Thin"/>
                <a:cs typeface="Raleway Thin"/>
                <a:sym typeface="Raleway Thin"/>
              </a:rPr>
              <a:t>programme</a:t>
            </a:r>
            <a:r>
              <a:rPr lang="en-US" sz="900" b="0" i="0" u="none" strike="noStrike" cap="none">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99f1de2ff6_0_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9" name="Google Shape;119;g99f1de2ff6_0_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0" name="Google Shape;120;g99f1de2ff6_0_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22" name="Google Shape;122;g99f1de2ff6_0_3"/>
          <p:cNvSpPr txBox="1"/>
          <p:nvPr/>
        </p:nvSpPr>
        <p:spPr>
          <a:xfrm>
            <a:off x="710522" y="2431375"/>
            <a:ext cx="11022900" cy="3541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i="1" dirty="0">
                <a:solidFill>
                  <a:srgbClr val="0D0D0D"/>
                </a:solidFill>
              </a:rPr>
              <a:t>Consult public cultural tourism/entrepreneurship databases</a:t>
            </a:r>
            <a:endParaRPr sz="2400" b="1" i="1" dirty="0">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dirty="0">
                <a:solidFill>
                  <a:srgbClr val="0D0D0D"/>
                </a:solidFill>
              </a:rPr>
              <a:t>Virtual Tourism Observatory:</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6"/>
              </a:rPr>
              <a:t>https://ec.europa.eu/growth/tools-databases/vto/</a:t>
            </a:r>
            <a:endParaRPr sz="1800" dirty="0">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dirty="0">
                <a:solidFill>
                  <a:srgbClr val="0D0D0D"/>
                </a:solidFill>
              </a:rPr>
              <a:t>Eurostat</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7"/>
              </a:rPr>
              <a:t>https://ec.europa.eu/eurostat/statistics-explained/index.php/Tourism_statistics</a:t>
            </a:r>
            <a:endParaRPr sz="1800" dirty="0">
              <a:solidFill>
                <a:srgbClr val="0D0D0D"/>
              </a:solidFill>
            </a:endParaRPr>
          </a:p>
          <a:p>
            <a:pPr marL="914400" lvl="0" indent="-368300" algn="l" rtl="0">
              <a:lnSpc>
                <a:spcPct val="150000"/>
              </a:lnSpc>
              <a:spcBef>
                <a:spcPts val="0"/>
              </a:spcBef>
              <a:spcAft>
                <a:spcPts val="0"/>
              </a:spcAft>
              <a:buClr>
                <a:srgbClr val="0D0D0D"/>
              </a:buClr>
              <a:buSzPts val="2200"/>
              <a:buChar char="➔"/>
            </a:pPr>
            <a:r>
              <a:rPr lang="en-US" sz="2200" dirty="0">
                <a:solidFill>
                  <a:srgbClr val="0D0D0D"/>
                </a:solidFill>
              </a:rPr>
              <a:t>European Travel Commission</a:t>
            </a:r>
            <a:endParaRPr sz="22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8"/>
              </a:rPr>
              <a:t>https://etc-corporate.org/?page=research-intelligence</a:t>
            </a:r>
            <a:endParaRPr sz="1800" dirty="0">
              <a:solidFill>
                <a:srgbClr val="0D0D0D"/>
              </a:solidFill>
            </a:endParaRPr>
          </a:p>
          <a:p>
            <a:pPr marL="914400" lvl="0" indent="0" algn="l" rtl="0">
              <a:lnSpc>
                <a:spcPct val="150000"/>
              </a:lnSpc>
              <a:spcBef>
                <a:spcPts val="0"/>
              </a:spcBef>
              <a:spcAft>
                <a:spcPts val="0"/>
              </a:spcAft>
              <a:buNone/>
            </a:pPr>
            <a:endParaRPr sz="1800" dirty="0">
              <a:solidFill>
                <a:srgbClr val="0D0D0D"/>
              </a:solidFill>
            </a:endParaRPr>
          </a:p>
          <a:p>
            <a:pPr marL="914400" lvl="0" indent="0" algn="l"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D97EFC00-7815-4138-8C0D-C9A1BBF1D11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99f1de2ff6_0_1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28" name="Google Shape;128;g99f1de2ff6_0_1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9" name="Google Shape;129;g99f1de2ff6_0_1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31" name="Google Shape;131;g99f1de2ff6_0_16"/>
          <p:cNvSpPr txBox="1"/>
          <p:nvPr/>
        </p:nvSpPr>
        <p:spPr>
          <a:xfrm>
            <a:off x="501375" y="2197975"/>
            <a:ext cx="5434800" cy="37869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endParaRPr sz="2400" b="1" dirty="0">
              <a:solidFill>
                <a:srgbClr val="0D0D0D"/>
              </a:solidFill>
            </a:endParaRPr>
          </a:p>
          <a:p>
            <a:pPr marL="0" lvl="0" indent="0" algn="l" rtl="0">
              <a:lnSpc>
                <a:spcPct val="150000"/>
              </a:lnSpc>
              <a:spcBef>
                <a:spcPts val="0"/>
              </a:spcBef>
              <a:spcAft>
                <a:spcPts val="0"/>
              </a:spcAft>
              <a:buNone/>
            </a:pPr>
            <a:r>
              <a:rPr lang="en-US" sz="1800" dirty="0">
                <a:solidFill>
                  <a:srgbClr val="4B4B4B"/>
                </a:solidFill>
                <a:highlight>
                  <a:srgbClr val="FFFFFF"/>
                </a:highlight>
              </a:rPr>
              <a:t>Its aim is to support policy makers and businesses develop better strategies for a more competitive European tourism sector.</a:t>
            </a:r>
            <a:endParaRPr sz="1800" dirty="0">
              <a:solidFill>
                <a:srgbClr val="4B4B4B"/>
              </a:solidFill>
              <a:highlight>
                <a:srgbClr val="FFFFFF"/>
              </a:highlight>
            </a:endParaRPr>
          </a:p>
          <a:p>
            <a:pPr marL="0" lvl="0" indent="0" algn="l" rtl="0">
              <a:lnSpc>
                <a:spcPct val="150000"/>
              </a:lnSpc>
              <a:spcBef>
                <a:spcPts val="0"/>
              </a:spcBef>
              <a:spcAft>
                <a:spcPts val="0"/>
              </a:spcAft>
              <a:buNone/>
            </a:pPr>
            <a:r>
              <a:rPr lang="en-US" sz="1800" dirty="0">
                <a:solidFill>
                  <a:srgbClr val="4B4B4B"/>
                </a:solidFill>
                <a:highlight>
                  <a:srgbClr val="FFFFFF"/>
                </a:highlight>
              </a:rPr>
              <a:t>A first graphical data representation helps getting a first glimpse on what is going on in the sector. The visualization options are customizable, as well as the level (either the global EU or the country level) to be examined.</a:t>
            </a:r>
            <a:endParaRPr sz="1800" dirty="0">
              <a:solidFill>
                <a:srgbClr val="4B4B4B"/>
              </a:solidFill>
              <a:highlight>
                <a:srgbClr val="FFFFFF"/>
              </a:highlight>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pic>
        <p:nvPicPr>
          <p:cNvPr id="132" name="Google Shape;132;g99f1de2ff6_0_16"/>
          <p:cNvPicPr preferRelativeResize="0"/>
          <p:nvPr/>
        </p:nvPicPr>
        <p:blipFill>
          <a:blip r:embed="rId6">
            <a:alphaModFix/>
          </a:blip>
          <a:stretch>
            <a:fillRect/>
          </a:stretch>
        </p:blipFill>
        <p:spPr>
          <a:xfrm>
            <a:off x="7613350" y="2197975"/>
            <a:ext cx="3818902" cy="3786900"/>
          </a:xfrm>
          <a:prstGeom prst="rect">
            <a:avLst/>
          </a:prstGeom>
          <a:noFill/>
          <a:ln>
            <a:noFill/>
          </a:ln>
        </p:spPr>
      </p:pic>
      <p:sp>
        <p:nvSpPr>
          <p:cNvPr id="2" name="Google Shape;55;g53637bb0de_1_2">
            <a:extLst>
              <a:ext uri="{FF2B5EF4-FFF2-40B4-BE49-F238E27FC236}">
                <a16:creationId xmlns:a16="http://schemas.microsoft.com/office/drawing/2014/main" id="{EEF9858E-754A-4D3C-95B2-45DB5A0841C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99f1de2ff6_0_2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38" name="Google Shape;138;g99f1de2ff6_0_2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39" name="Google Shape;139;g99f1de2ff6_0_2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41" name="Google Shape;141;g99f1de2ff6_0_26"/>
          <p:cNvSpPr txBox="1"/>
          <p:nvPr/>
        </p:nvSpPr>
        <p:spPr>
          <a:xfrm>
            <a:off x="501375" y="2197975"/>
            <a:ext cx="9758700" cy="5016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r>
              <a:rPr lang="en-US" sz="2000" dirty="0">
                <a:solidFill>
                  <a:srgbClr val="0D0D0D"/>
                </a:solidFill>
              </a:rPr>
              <a:t> Dynamic information about</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lang="en-US" sz="1600" dirty="0">
              <a:solidFill>
                <a:srgbClr val="0D0D0D"/>
              </a:solidFill>
            </a:endParaRPr>
          </a:p>
          <a:p>
            <a:pPr marL="0" lvl="0" indent="0" algn="l" rtl="0">
              <a:lnSpc>
                <a:spcPct val="150000"/>
              </a:lnSpc>
              <a:spcBef>
                <a:spcPts val="0"/>
              </a:spcBef>
              <a:spcAft>
                <a:spcPts val="0"/>
              </a:spcAft>
              <a:buNone/>
            </a:pPr>
            <a:r>
              <a:rPr lang="en-US" sz="1600" dirty="0">
                <a:solidFill>
                  <a:srgbClr val="0D0D0D"/>
                </a:solidFill>
              </a:rPr>
              <a:t>The graphical representations (such as bars vs horizontal lines, points with different colors, different bars) allow comparisons and easy data interpretation.</a:t>
            </a:r>
            <a:endParaRPr sz="1600" dirty="0">
              <a:solidFill>
                <a:srgbClr val="0D0D0D"/>
              </a:solidFill>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82580758-0962-485D-994F-7C041FB65EF7}"/>
              </a:ext>
            </a:extLst>
          </p:cNvPr>
          <p:cNvGrpSpPr/>
          <p:nvPr/>
        </p:nvGrpSpPr>
        <p:grpSpPr>
          <a:xfrm>
            <a:off x="681257" y="2884487"/>
            <a:ext cx="10342825" cy="2547877"/>
            <a:chOff x="501375" y="2699573"/>
            <a:chExt cx="10342825" cy="2547877"/>
          </a:xfrm>
        </p:grpSpPr>
        <p:pic>
          <p:nvPicPr>
            <p:cNvPr id="142" name="Google Shape;142;g99f1de2ff6_0_26"/>
            <p:cNvPicPr preferRelativeResize="0"/>
            <p:nvPr/>
          </p:nvPicPr>
          <p:blipFill rotWithShape="1">
            <a:blip r:embed="rId6">
              <a:alphaModFix/>
            </a:blip>
            <a:srcRect b="16749"/>
            <a:stretch/>
          </p:blipFill>
          <p:spPr>
            <a:xfrm>
              <a:off x="4032706" y="2705185"/>
              <a:ext cx="3138260" cy="2278672"/>
            </a:xfrm>
            <a:prstGeom prst="rect">
              <a:avLst/>
            </a:prstGeom>
            <a:noFill/>
            <a:ln>
              <a:noFill/>
            </a:ln>
          </p:spPr>
        </p:pic>
        <p:pic>
          <p:nvPicPr>
            <p:cNvPr id="143" name="Google Shape;143;g99f1de2ff6_0_26"/>
            <p:cNvPicPr preferRelativeResize="0"/>
            <p:nvPr/>
          </p:nvPicPr>
          <p:blipFill>
            <a:blip r:embed="rId7">
              <a:alphaModFix/>
            </a:blip>
            <a:stretch>
              <a:fillRect/>
            </a:stretch>
          </p:blipFill>
          <p:spPr>
            <a:xfrm>
              <a:off x="7705938" y="2699573"/>
              <a:ext cx="3138262" cy="2289900"/>
            </a:xfrm>
            <a:prstGeom prst="rect">
              <a:avLst/>
            </a:prstGeom>
            <a:noFill/>
            <a:ln>
              <a:noFill/>
            </a:ln>
          </p:spPr>
        </p:pic>
        <p:pic>
          <p:nvPicPr>
            <p:cNvPr id="144" name="Google Shape;144;g99f1de2ff6_0_26"/>
            <p:cNvPicPr preferRelativeResize="0"/>
            <p:nvPr/>
          </p:nvPicPr>
          <p:blipFill>
            <a:blip r:embed="rId8">
              <a:alphaModFix/>
            </a:blip>
            <a:stretch>
              <a:fillRect/>
            </a:stretch>
          </p:blipFill>
          <p:spPr>
            <a:xfrm>
              <a:off x="595475" y="2705184"/>
              <a:ext cx="3070440" cy="2278676"/>
            </a:xfrm>
            <a:prstGeom prst="rect">
              <a:avLst/>
            </a:prstGeom>
            <a:noFill/>
            <a:ln>
              <a:noFill/>
            </a:ln>
          </p:spPr>
        </p:pic>
        <p:sp>
          <p:nvSpPr>
            <p:cNvPr id="11" name="TextBox 10">
              <a:extLst>
                <a:ext uri="{FF2B5EF4-FFF2-40B4-BE49-F238E27FC236}">
                  <a16:creationId xmlns:a16="http://schemas.microsoft.com/office/drawing/2014/main" id="{5708250A-4079-418D-999D-02E3B283154D}"/>
                </a:ext>
              </a:extLst>
            </p:cNvPr>
            <p:cNvSpPr txBox="1"/>
            <p:nvPr/>
          </p:nvSpPr>
          <p:spPr>
            <a:xfrm>
              <a:off x="501375" y="4871898"/>
              <a:ext cx="9758700"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i="1" dirty="0">
                  <a:solidFill>
                    <a:srgbClr val="0D0D0D"/>
                  </a:solidFill>
                </a:rPr>
                <a:t>Occupancy		        	              Seasonality			    </a:t>
              </a:r>
              <a:r>
                <a:rPr lang="en-US" i="1" dirty="0">
                  <a:solidFill>
                    <a:srgbClr val="0D0D0D"/>
                  </a:solidFill>
                </a:rPr>
                <a:t>          </a:t>
              </a:r>
              <a:r>
                <a:rPr lang="en-US" sz="1400" i="1" dirty="0">
                  <a:solidFill>
                    <a:srgbClr val="0D0D0D"/>
                  </a:solidFill>
                </a:rPr>
                <a:t> Expenditure</a:t>
              </a:r>
            </a:p>
          </p:txBody>
        </p:sp>
      </p:grpSp>
      <p:sp>
        <p:nvSpPr>
          <p:cNvPr id="4" name="Google Shape;55;g53637bb0de_1_2">
            <a:extLst>
              <a:ext uri="{FF2B5EF4-FFF2-40B4-BE49-F238E27FC236}">
                <a16:creationId xmlns:a16="http://schemas.microsoft.com/office/drawing/2014/main" id="{960F7040-3AD1-4E55-B610-50C39E06F41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99f1de2ff6_0_3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50" name="Google Shape;150;g99f1de2ff6_0_3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51" name="Google Shape;151;g99f1de2ff6_0_39"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53" name="Google Shape;153;g99f1de2ff6_0_39"/>
          <p:cNvSpPr txBox="1"/>
          <p:nvPr/>
        </p:nvSpPr>
        <p:spPr>
          <a:xfrm>
            <a:off x="501375" y="2197975"/>
            <a:ext cx="11020500" cy="4045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r>
              <a:rPr lang="en-US" sz="2000" dirty="0">
                <a:solidFill>
                  <a:srgbClr val="0D0D0D"/>
                </a:solidFill>
              </a:rPr>
              <a:t> Dynamic information about</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Clr>
                <a:schemeClr val="dk1"/>
              </a:buClr>
              <a:buSzPts val="1100"/>
              <a:buFont typeface="Arial"/>
              <a:buNone/>
            </a:pPr>
            <a:endParaRPr lang="en-US" sz="1600" dirty="0">
              <a:solidFill>
                <a:srgbClr val="0D0D0D"/>
              </a:solidFill>
            </a:endParaRPr>
          </a:p>
          <a:p>
            <a:pPr marL="0" lvl="0" indent="0" algn="l" rtl="0">
              <a:lnSpc>
                <a:spcPct val="150000"/>
              </a:lnSpc>
              <a:spcBef>
                <a:spcPts val="0"/>
              </a:spcBef>
              <a:spcAft>
                <a:spcPts val="0"/>
              </a:spcAft>
              <a:buClr>
                <a:schemeClr val="dk1"/>
              </a:buClr>
              <a:buSzPts val="1100"/>
              <a:buFont typeface="Arial"/>
              <a:buNone/>
            </a:pPr>
            <a:r>
              <a:rPr lang="en-US" sz="1600" dirty="0">
                <a:solidFill>
                  <a:srgbClr val="0D0D0D"/>
                </a:solidFill>
              </a:rPr>
              <a:t>The possibility to set up options and the responsiveness on the mouse click allows to narrow everything down and visualize information of interest</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4369A841-BB18-43B2-AE10-B8DF5D0BC49D}"/>
              </a:ext>
            </a:extLst>
          </p:cNvPr>
          <p:cNvGrpSpPr/>
          <p:nvPr/>
        </p:nvGrpSpPr>
        <p:grpSpPr>
          <a:xfrm>
            <a:off x="670125" y="2979957"/>
            <a:ext cx="10186612" cy="2435661"/>
            <a:chOff x="514764" y="2699572"/>
            <a:chExt cx="10186612" cy="2435661"/>
          </a:xfrm>
        </p:grpSpPr>
        <p:pic>
          <p:nvPicPr>
            <p:cNvPr id="154" name="Google Shape;154;g99f1de2ff6_0_39"/>
            <p:cNvPicPr preferRelativeResize="0"/>
            <p:nvPr/>
          </p:nvPicPr>
          <p:blipFill>
            <a:blip r:embed="rId6">
              <a:alphaModFix/>
            </a:blip>
            <a:stretch>
              <a:fillRect/>
            </a:stretch>
          </p:blipFill>
          <p:spPr>
            <a:xfrm>
              <a:off x="604025" y="2699572"/>
              <a:ext cx="3027881" cy="2183524"/>
            </a:xfrm>
            <a:prstGeom prst="rect">
              <a:avLst/>
            </a:prstGeom>
            <a:noFill/>
            <a:ln>
              <a:noFill/>
            </a:ln>
          </p:spPr>
        </p:pic>
        <p:pic>
          <p:nvPicPr>
            <p:cNvPr id="155" name="Google Shape;155;g99f1de2ff6_0_39"/>
            <p:cNvPicPr preferRelativeResize="0"/>
            <p:nvPr/>
          </p:nvPicPr>
          <p:blipFill>
            <a:blip r:embed="rId7">
              <a:alphaModFix/>
            </a:blip>
            <a:stretch>
              <a:fillRect/>
            </a:stretch>
          </p:blipFill>
          <p:spPr>
            <a:xfrm>
              <a:off x="3929608" y="2699582"/>
              <a:ext cx="3356925" cy="2183508"/>
            </a:xfrm>
            <a:prstGeom prst="rect">
              <a:avLst/>
            </a:prstGeom>
            <a:noFill/>
            <a:ln>
              <a:noFill/>
            </a:ln>
          </p:spPr>
        </p:pic>
        <p:pic>
          <p:nvPicPr>
            <p:cNvPr id="156" name="Google Shape;156;g99f1de2ff6_0_39"/>
            <p:cNvPicPr preferRelativeResize="0"/>
            <p:nvPr/>
          </p:nvPicPr>
          <p:blipFill>
            <a:blip r:embed="rId8">
              <a:alphaModFix/>
            </a:blip>
            <a:stretch>
              <a:fillRect/>
            </a:stretch>
          </p:blipFill>
          <p:spPr>
            <a:xfrm>
              <a:off x="7756149" y="2699582"/>
              <a:ext cx="2606575" cy="2183508"/>
            </a:xfrm>
            <a:prstGeom prst="rect">
              <a:avLst/>
            </a:prstGeom>
            <a:noFill/>
            <a:ln>
              <a:noFill/>
            </a:ln>
          </p:spPr>
        </p:pic>
        <p:sp>
          <p:nvSpPr>
            <p:cNvPr id="11" name="TextBox 10">
              <a:extLst>
                <a:ext uri="{FF2B5EF4-FFF2-40B4-BE49-F238E27FC236}">
                  <a16:creationId xmlns:a16="http://schemas.microsoft.com/office/drawing/2014/main" id="{2D3121D4-D3DA-4A0F-A98D-209F1726C34F}"/>
                </a:ext>
              </a:extLst>
            </p:cNvPr>
            <p:cNvSpPr txBox="1"/>
            <p:nvPr/>
          </p:nvSpPr>
          <p:spPr>
            <a:xfrm>
              <a:off x="514764" y="4759681"/>
              <a:ext cx="10186612"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i="1" dirty="0">
                  <a:solidFill>
                    <a:srgbClr val="0D0D0D"/>
                  </a:solidFill>
                </a:rPr>
                <a:t>Employment		            Non-EU tourism presence		</a:t>
              </a:r>
              <a:r>
                <a:rPr lang="en-US" i="1" dirty="0">
                  <a:solidFill>
                    <a:srgbClr val="0D0D0D"/>
                  </a:solidFill>
                </a:rPr>
                <a:t>          </a:t>
              </a:r>
              <a:r>
                <a:rPr lang="en-US" sz="1400" i="1" dirty="0">
                  <a:solidFill>
                    <a:srgbClr val="0D0D0D"/>
                  </a:solidFill>
                </a:rPr>
                <a:t>     Regional Data</a:t>
              </a:r>
            </a:p>
          </p:txBody>
        </p:sp>
      </p:grpSp>
      <p:sp>
        <p:nvSpPr>
          <p:cNvPr id="4" name="Google Shape;55;g53637bb0de_1_2">
            <a:extLst>
              <a:ext uri="{FF2B5EF4-FFF2-40B4-BE49-F238E27FC236}">
                <a16:creationId xmlns:a16="http://schemas.microsoft.com/office/drawing/2014/main" id="{C9A55A42-DE53-470E-8F03-B1F5CDC33F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99f1de2ff6_0_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62" name="Google Shape;162;g99f1de2ff6_0_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63" name="Google Shape;163;g99f1de2ff6_0_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65" name="Google Shape;165;g99f1de2ff6_0_64"/>
          <p:cNvSpPr txBox="1"/>
          <p:nvPr/>
        </p:nvSpPr>
        <p:spPr>
          <a:xfrm>
            <a:off x="501375" y="1633288"/>
            <a:ext cx="11020388" cy="4111364"/>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1.2. The VTO and the Eurostat database</a:t>
            </a:r>
            <a:endParaRPr sz="2400" b="1" dirty="0">
              <a:solidFill>
                <a:srgbClr val="0D0D0D"/>
              </a:solidFill>
            </a:endParaRPr>
          </a:p>
          <a:p>
            <a:pPr indent="-1270" algn="just">
              <a:lnSpc>
                <a:spcPct val="120000"/>
              </a:lnSpc>
              <a:spcAft>
                <a:spcPts val="1000"/>
              </a:spcAft>
            </a:pPr>
            <a:r>
              <a:rPr lang="en-US" dirty="0">
                <a:effectLst/>
                <a:latin typeface="Arial Rounded"/>
                <a:ea typeface="Arial Rounded"/>
                <a:cs typeface="Arial Rounded"/>
              </a:rPr>
              <a:t>The VTO website provides a </a:t>
            </a:r>
            <a:r>
              <a:rPr lang="en-US" i="1" u="sng" dirty="0">
                <a:solidFill>
                  <a:srgbClr val="1155CC"/>
                </a:solidFill>
                <a:effectLst/>
                <a:latin typeface="Arial Rounded"/>
                <a:ea typeface="Arial Rounded"/>
                <a:cs typeface="Arial Rounded"/>
                <a:hlinkClick r:id="rId6"/>
              </a:rPr>
              <a:t>Country Profile</a:t>
            </a:r>
            <a:r>
              <a:rPr lang="en-US" i="1" dirty="0">
                <a:effectLst/>
                <a:latin typeface="Arial Rounded"/>
                <a:ea typeface="Arial Rounded"/>
                <a:cs typeface="Arial Rounded"/>
              </a:rPr>
              <a:t> </a:t>
            </a:r>
            <a:r>
              <a:rPr lang="en-US" dirty="0">
                <a:effectLst/>
                <a:latin typeface="Arial Rounded"/>
                <a:ea typeface="Arial Rounded"/>
                <a:cs typeface="Arial Rounded"/>
              </a:rPr>
              <a:t>area. By clicking on it, you will have the possibility to customize the data of interest you want to collect. Data available in the VTO come from the </a:t>
            </a:r>
            <a:r>
              <a:rPr lang="en-US" u="sng" dirty="0">
                <a:solidFill>
                  <a:srgbClr val="1155CC"/>
                </a:solidFill>
                <a:effectLst/>
                <a:latin typeface="Arial Rounded"/>
                <a:ea typeface="Arial Rounded"/>
                <a:cs typeface="Arial Rounded"/>
                <a:hlinkClick r:id="rId7"/>
              </a:rPr>
              <a:t>Eurostat database</a:t>
            </a:r>
            <a:r>
              <a:rPr lang="en-US" dirty="0">
                <a:effectLst/>
                <a:latin typeface="Arial Rounded"/>
                <a:ea typeface="Arial Rounded"/>
                <a:cs typeface="Arial Rounded"/>
              </a:rPr>
              <a:t>.</a:t>
            </a:r>
            <a:r>
              <a:rPr lang="it-IT" dirty="0">
                <a:latin typeface="Calibri" panose="020F0502020204030204" pitchFamily="34" charset="0"/>
                <a:ea typeface="Arial Rounded"/>
              </a:rPr>
              <a:t> </a:t>
            </a:r>
            <a:endParaRPr lang="it-IT"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en-US" sz="1700" dirty="0">
              <a:solidFill>
                <a:srgbClr val="0D0D0D"/>
              </a:solidFill>
            </a:endParaRPr>
          </a:p>
          <a:p>
            <a:pPr marL="0" lvl="0" indent="0" algn="l" rtl="0">
              <a:lnSpc>
                <a:spcPct val="140000"/>
              </a:lnSpc>
              <a:spcBef>
                <a:spcPts val="0"/>
              </a:spcBef>
              <a:spcAft>
                <a:spcPts val="0"/>
              </a:spcAft>
              <a:buNone/>
            </a:pPr>
            <a:r>
              <a:rPr lang="en-US" sz="1700" dirty="0">
                <a:solidFill>
                  <a:srgbClr val="0D0D0D"/>
                </a:solidFill>
              </a:rPr>
              <a:t> </a:t>
            </a:r>
            <a:r>
              <a:rPr lang="en-US" sz="1700" b="1" dirty="0">
                <a:solidFill>
                  <a:srgbClr val="0D0D0D"/>
                </a:solidFill>
              </a:rPr>
              <a:t>Export your data! </a:t>
            </a:r>
            <a:endParaRPr sz="1700" b="1" dirty="0">
              <a:solidFill>
                <a:srgbClr val="0D0D0D"/>
              </a:solidFill>
            </a:endParaRPr>
          </a:p>
          <a:p>
            <a:pPr marL="914400" lvl="0" indent="0" algn="l" rtl="0">
              <a:spcBef>
                <a:spcPts val="0"/>
              </a:spcBef>
              <a:spcAft>
                <a:spcPts val="0"/>
              </a:spcAft>
              <a:buNone/>
            </a:pPr>
            <a:r>
              <a:rPr lang="en-US" sz="1800" b="1" dirty="0">
                <a:solidFill>
                  <a:srgbClr val="0D0D0D"/>
                </a:solidFill>
              </a:rPr>
              <a:t>	</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sp>
        <p:nvSpPr>
          <p:cNvPr id="2" name="Google Shape;55;g53637bb0de_1_2">
            <a:extLst>
              <a:ext uri="{FF2B5EF4-FFF2-40B4-BE49-F238E27FC236}">
                <a16:creationId xmlns:a16="http://schemas.microsoft.com/office/drawing/2014/main" id="{978EBAD7-18B8-4A81-A28A-517AC5620A4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pSp>
        <p:nvGrpSpPr>
          <p:cNvPr id="4" name="Group 3">
            <a:extLst>
              <a:ext uri="{FF2B5EF4-FFF2-40B4-BE49-F238E27FC236}">
                <a16:creationId xmlns:a16="http://schemas.microsoft.com/office/drawing/2014/main" id="{E1B16D37-B0F1-4144-A37E-949CAB1FD87A}"/>
              </a:ext>
            </a:extLst>
          </p:cNvPr>
          <p:cNvGrpSpPr/>
          <p:nvPr/>
        </p:nvGrpSpPr>
        <p:grpSpPr>
          <a:xfrm>
            <a:off x="944459" y="2852488"/>
            <a:ext cx="10303082" cy="2911051"/>
            <a:chOff x="397307" y="2836175"/>
            <a:chExt cx="10303082" cy="2911051"/>
          </a:xfrm>
        </p:grpSpPr>
        <p:pic>
          <p:nvPicPr>
            <p:cNvPr id="166" name="Google Shape;166;g99f1de2ff6_0_64"/>
            <p:cNvPicPr preferRelativeResize="0"/>
            <p:nvPr/>
          </p:nvPicPr>
          <p:blipFill>
            <a:blip r:embed="rId8">
              <a:alphaModFix/>
            </a:blip>
            <a:stretch>
              <a:fillRect/>
            </a:stretch>
          </p:blipFill>
          <p:spPr>
            <a:xfrm>
              <a:off x="501375" y="2836175"/>
              <a:ext cx="3594676" cy="2584525"/>
            </a:xfrm>
            <a:prstGeom prst="rect">
              <a:avLst/>
            </a:prstGeom>
            <a:noFill/>
            <a:ln>
              <a:noFill/>
            </a:ln>
          </p:spPr>
        </p:pic>
        <p:grpSp>
          <p:nvGrpSpPr>
            <p:cNvPr id="167" name="Google Shape;167;g99f1de2ff6_0_64"/>
            <p:cNvGrpSpPr/>
            <p:nvPr/>
          </p:nvGrpSpPr>
          <p:grpSpPr>
            <a:xfrm>
              <a:off x="5504975" y="2836175"/>
              <a:ext cx="5195414" cy="2584525"/>
              <a:chOff x="5504975" y="2836175"/>
              <a:chExt cx="5195414" cy="2584525"/>
            </a:xfrm>
          </p:grpSpPr>
          <p:pic>
            <p:nvPicPr>
              <p:cNvPr id="168" name="Google Shape;168;g99f1de2ff6_0_64"/>
              <p:cNvPicPr preferRelativeResize="0"/>
              <p:nvPr/>
            </p:nvPicPr>
            <p:blipFill>
              <a:blip r:embed="rId9">
                <a:alphaModFix/>
              </a:blip>
              <a:stretch>
                <a:fillRect/>
              </a:stretch>
            </p:blipFill>
            <p:spPr>
              <a:xfrm>
                <a:off x="5504975" y="2836175"/>
                <a:ext cx="5195414" cy="2584525"/>
              </a:xfrm>
              <a:prstGeom prst="rect">
                <a:avLst/>
              </a:prstGeom>
              <a:noFill/>
              <a:ln>
                <a:noFill/>
              </a:ln>
            </p:spPr>
          </p:pic>
          <p:sp>
            <p:nvSpPr>
              <p:cNvPr id="169" name="Google Shape;169;g99f1de2ff6_0_64"/>
              <p:cNvSpPr/>
              <p:nvPr/>
            </p:nvSpPr>
            <p:spPr>
              <a:xfrm>
                <a:off x="7799225" y="5092500"/>
                <a:ext cx="1011300" cy="328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TextBox 13">
              <a:extLst>
                <a:ext uri="{FF2B5EF4-FFF2-40B4-BE49-F238E27FC236}">
                  <a16:creationId xmlns:a16="http://schemas.microsoft.com/office/drawing/2014/main" id="{A822610A-5F24-4500-AB13-FB01DFBB2C1B}"/>
                </a:ext>
              </a:extLst>
            </p:cNvPr>
            <p:cNvSpPr txBox="1"/>
            <p:nvPr/>
          </p:nvSpPr>
          <p:spPr>
            <a:xfrm>
              <a:off x="397307" y="5371674"/>
              <a:ext cx="8851562"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dirty="0">
                  <a:solidFill>
                    <a:srgbClr val="0D0D0D"/>
                  </a:solidFill>
                </a:rPr>
                <a:t>Choose the country for comparison		         Select up to 6 indicators of interests.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5" y="2197975"/>
            <a:ext cx="6127918" cy="5064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The VTO and the Eurostat database.</a:t>
            </a:r>
            <a:endParaRPr sz="2400" b="1" dirty="0">
              <a:solidFill>
                <a:srgbClr val="0D0D0D"/>
              </a:solidFill>
            </a:endParaRPr>
          </a:p>
        </p:txBody>
      </p:sp>
      <p:pic>
        <p:nvPicPr>
          <p:cNvPr id="179" name="Google Shape;179;g99f1de2ff6_0_75"/>
          <p:cNvPicPr preferRelativeResize="0"/>
          <p:nvPr/>
        </p:nvPicPr>
        <p:blipFill rotWithShape="1">
          <a:blip r:embed="rId6">
            <a:alphaModFix/>
          </a:blip>
          <a:srcRect l="2627" t="7292"/>
          <a:stretch/>
        </p:blipFill>
        <p:spPr>
          <a:xfrm>
            <a:off x="1094585" y="2885549"/>
            <a:ext cx="5187897" cy="3041267"/>
          </a:xfrm>
          <a:prstGeom prst="rect">
            <a:avLst/>
          </a:prstGeom>
          <a:noFill/>
          <a:ln>
            <a:noFill/>
          </a:ln>
        </p:spPr>
      </p:pic>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13" name="TextBox 12">
            <a:extLst>
              <a:ext uri="{FF2B5EF4-FFF2-40B4-BE49-F238E27FC236}">
                <a16:creationId xmlns:a16="http://schemas.microsoft.com/office/drawing/2014/main" id="{8B1EFED0-79DF-49E4-A908-5420A8A26614}"/>
              </a:ext>
            </a:extLst>
          </p:cNvPr>
          <p:cNvSpPr txBox="1"/>
          <p:nvPr/>
        </p:nvSpPr>
        <p:spPr>
          <a:xfrm>
            <a:off x="6889274" y="3565988"/>
            <a:ext cx="4745031" cy="113184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rPr>
              <a:t>A ready-to-process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rPr>
              <a:t>Excel Table</a:t>
            </a:r>
            <a:endParaRPr kumimoji="0" lang="en-US" sz="18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The VTO and the Eurostat database.</a:t>
            </a:r>
          </a:p>
          <a:p>
            <a:pPr>
              <a:lnSpc>
                <a:spcPct val="150000"/>
              </a:lnSpc>
            </a:pPr>
            <a:r>
              <a:rPr lang="en-US" sz="1600" dirty="0">
                <a:effectLst/>
                <a:latin typeface="Arial" panose="020B0604020202020204" pitchFamily="34" charset="0"/>
                <a:ea typeface="Arial Rounded"/>
                <a:cs typeface="Arial" panose="020B0604020202020204" pitchFamily="34" charset="0"/>
              </a:rPr>
              <a:t>The Eurostat database is much larger, including more than just information about tourism. Its data might be crossed and looked at globally. You can search data by theme and timespan.</a:t>
            </a:r>
            <a:endParaRPr lang="en-US" sz="20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pic>
        <p:nvPicPr>
          <p:cNvPr id="10" name="image11.png">
            <a:extLst>
              <a:ext uri="{FF2B5EF4-FFF2-40B4-BE49-F238E27FC236}">
                <a16:creationId xmlns:a16="http://schemas.microsoft.com/office/drawing/2014/main" id="{DF40F643-97D3-4E18-9D43-F0E403559A9B}"/>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5466486" y="3628325"/>
            <a:ext cx="5928345" cy="2661350"/>
          </a:xfrm>
          <a:prstGeom prst="rect">
            <a:avLst/>
          </a:prstGeom>
          <a:ln/>
        </p:spPr>
      </p:pic>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815111"/>
            <a:ext cx="4864171" cy="2157763"/>
          </a:xfrm>
          <a:prstGeom prst="rect">
            <a:avLst/>
          </a:prstGeom>
          <a:noFill/>
          <a:ln>
            <a:noFill/>
          </a:ln>
        </p:spPr>
        <p:txBody>
          <a:bodyPr spcFirstLastPara="1" wrap="square" lIns="45700" tIns="45700" rIns="45700" bIns="45700" anchor="t" anchorCtr="0">
            <a:noAutofit/>
          </a:bodyPr>
          <a:lstStyle/>
          <a:p>
            <a:pPr>
              <a:lnSpc>
                <a:spcPct val="150000"/>
              </a:lnSpc>
            </a:pPr>
            <a:r>
              <a:rPr lang="en-US" sz="1800" dirty="0">
                <a:solidFill>
                  <a:srgbClr val="0D0D0D"/>
                </a:solidFill>
              </a:rPr>
              <a:t>However, tourism patterns can largely vary across regions or local areas (especially in big countries). </a:t>
            </a:r>
            <a:r>
              <a:rPr lang="en-US" sz="1800" dirty="0">
                <a:effectLst/>
                <a:latin typeface="Arial Rounded"/>
                <a:ea typeface="Arial Rounded"/>
                <a:cs typeface="Arial Rounded"/>
              </a:rPr>
              <a:t>Therefore, you might want to refine (and redefine) your investigation.</a:t>
            </a:r>
            <a:endParaRPr lang="en-US" sz="1800" dirty="0">
              <a:solidFill>
                <a:srgbClr val="0D0D0D"/>
              </a:solidFill>
            </a:endParaRPr>
          </a:p>
        </p:txBody>
      </p:sp>
    </p:spTree>
    <p:extLst>
      <p:ext uri="{BB962C8B-B14F-4D97-AF65-F5344CB8AC3E}">
        <p14:creationId xmlns:p14="http://schemas.microsoft.com/office/powerpoint/2010/main" val="2059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The VTO and the Eurostat database.</a:t>
            </a:r>
          </a:p>
          <a:p>
            <a:pPr>
              <a:lnSpc>
                <a:spcPct val="150000"/>
              </a:lnSpc>
            </a:pPr>
            <a:r>
              <a:rPr lang="en-US" sz="1600" dirty="0">
                <a:effectLst/>
                <a:latin typeface="Arial" panose="020B0604020202020204" pitchFamily="34" charset="0"/>
                <a:ea typeface="Arial Rounded"/>
                <a:cs typeface="Arial" panose="020B0604020202020204" pitchFamily="34" charset="0"/>
              </a:rPr>
              <a:t>The Eurostat database is much larger, including more than just information about tourism. Its data might be crossed and looked at globally. You can search data by theme and timespan.</a:t>
            </a:r>
            <a:endParaRPr lang="en-US" sz="20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815111"/>
            <a:ext cx="6225491" cy="2428526"/>
          </a:xfrm>
          <a:prstGeom prst="rect">
            <a:avLst/>
          </a:prstGeom>
          <a:noFill/>
          <a:ln>
            <a:noFill/>
          </a:ln>
        </p:spPr>
        <p:txBody>
          <a:bodyPr spcFirstLastPara="1" wrap="square" lIns="45700" tIns="45700" rIns="45700" bIns="45700" anchor="t" anchorCtr="0">
            <a:noAutofit/>
          </a:bodyPr>
          <a:lstStyle/>
          <a:p>
            <a:pPr>
              <a:lnSpc>
                <a:spcPct val="150000"/>
              </a:lnSpc>
            </a:pPr>
            <a:r>
              <a:rPr lang="en-US" sz="1800" dirty="0">
                <a:solidFill>
                  <a:srgbClr val="0D0D0D"/>
                </a:solidFill>
              </a:rPr>
              <a:t>However, tourism patterns can largely vary across regions or local areas (especially in big countries). </a:t>
            </a:r>
            <a:r>
              <a:rPr lang="en-US" sz="1800" dirty="0">
                <a:effectLst/>
                <a:latin typeface="Arial Rounded"/>
                <a:ea typeface="Arial Rounded"/>
                <a:cs typeface="Arial Rounded"/>
              </a:rPr>
              <a:t>Therefore, you might want to refine (and redefine) your investigation.</a:t>
            </a:r>
          </a:p>
          <a:p>
            <a:pPr>
              <a:lnSpc>
                <a:spcPct val="150000"/>
              </a:lnSpc>
            </a:pPr>
            <a:r>
              <a:rPr lang="en-US" sz="1800" dirty="0">
                <a:effectLst/>
                <a:latin typeface="Arial Rounded"/>
                <a:ea typeface="Arial Rounded"/>
                <a:cs typeface="Arial Rounded"/>
              </a:rPr>
              <a:t>The </a:t>
            </a:r>
            <a:r>
              <a:rPr lang="en-US" sz="1800" i="1" dirty="0">
                <a:effectLst/>
                <a:latin typeface="Arial Rounded"/>
                <a:ea typeface="Arial Rounded"/>
                <a:cs typeface="Arial Rounded"/>
              </a:rPr>
              <a:t>general and regional statistics </a:t>
            </a:r>
            <a:r>
              <a:rPr lang="en-US" sz="1800" dirty="0">
                <a:effectLst/>
                <a:latin typeface="Arial Rounded"/>
                <a:ea typeface="Arial Rounded"/>
                <a:cs typeface="Arial Rounded"/>
              </a:rPr>
              <a:t>section is what you need.</a:t>
            </a:r>
            <a:endParaRPr lang="en-US" sz="1800" dirty="0">
              <a:solidFill>
                <a:srgbClr val="0D0D0D"/>
              </a:solidFill>
            </a:endParaRPr>
          </a:p>
        </p:txBody>
      </p:sp>
      <p:sp>
        <p:nvSpPr>
          <p:cNvPr id="6" name="Rectangle 4">
            <a:extLst>
              <a:ext uri="{FF2B5EF4-FFF2-40B4-BE49-F238E27FC236}">
                <a16:creationId xmlns:a16="http://schemas.microsoft.com/office/drawing/2014/main" id="{769E367A-8755-439E-8D7B-7B35114E8B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Picture 10">
            <a:extLst>
              <a:ext uri="{FF2B5EF4-FFF2-40B4-BE49-F238E27FC236}">
                <a16:creationId xmlns:a16="http://schemas.microsoft.com/office/drawing/2014/main" id="{39799F75-0CF6-4479-B056-9AF026997C11}"/>
              </a:ext>
            </a:extLst>
          </p:cNvPr>
          <p:cNvPicPr>
            <a:picLocks noChangeAspect="1"/>
          </p:cNvPicPr>
          <p:nvPr/>
        </p:nvPicPr>
        <p:blipFill rotWithShape="1">
          <a:blip r:embed="rId6"/>
          <a:srcRect t="76916" r="35424"/>
          <a:stretch/>
        </p:blipFill>
        <p:spPr>
          <a:xfrm>
            <a:off x="6850065" y="3957876"/>
            <a:ext cx="4544766" cy="1872234"/>
          </a:xfrm>
          <a:prstGeom prst="rect">
            <a:avLst/>
          </a:prstGeom>
        </p:spPr>
      </p:pic>
    </p:spTree>
    <p:extLst>
      <p:ext uri="{BB962C8B-B14F-4D97-AF65-F5344CB8AC3E}">
        <p14:creationId xmlns:p14="http://schemas.microsoft.com/office/powerpoint/2010/main" val="2443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85" name="Google Shape;185;p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86" name="Google Shape;186;p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88" name="Google Shape;188;p3"/>
          <p:cNvSpPr txBox="1"/>
          <p:nvPr/>
        </p:nvSpPr>
        <p:spPr>
          <a:xfrm>
            <a:off x="705600" y="2319988"/>
            <a:ext cx="10780800" cy="3261000"/>
          </a:xfrm>
          <a:prstGeom prst="rect">
            <a:avLst/>
          </a:prstGeom>
          <a:noFill/>
          <a:ln>
            <a:noFill/>
          </a:ln>
        </p:spPr>
        <p:txBody>
          <a:bodyPr spcFirstLastPara="1" wrap="square" lIns="45700" tIns="45700" rIns="45700" bIns="45700" anchor="t" anchorCtr="0">
            <a:noAutofit/>
          </a:bodyPr>
          <a:lstStyle/>
          <a:p>
            <a:pPr marL="0" marR="0" lvl="0" indent="80962" algn="l" rtl="0">
              <a:lnSpc>
                <a:spcPct val="150000"/>
              </a:lnSpc>
              <a:spcBef>
                <a:spcPts val="0"/>
              </a:spcBef>
              <a:spcAft>
                <a:spcPts val="0"/>
              </a:spcAft>
              <a:buClr>
                <a:srgbClr val="000000"/>
              </a:buClr>
              <a:buSzPts val="2600"/>
              <a:buFont typeface="Arial Rounded"/>
              <a:buNone/>
            </a:pP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Unit 2: Methodologies for gathering and elaboration data</a:t>
            </a:r>
            <a:endParaRPr dirty="0">
              <a:latin typeface="Arial" panose="020B0604020202020204" pitchFamily="34" charset="0"/>
              <a:cs typeface="Arial" panose="020B0604020202020204" pitchFamily="34" charset="0"/>
            </a:endParaRPr>
          </a:p>
          <a:p>
            <a:pPr marL="0" marR="0" lvl="0" indent="80962" algn="l" rtl="0">
              <a:lnSpc>
                <a:spcPct val="150000"/>
              </a:lnSpc>
              <a:spcBef>
                <a:spcPts val="0"/>
              </a:spcBef>
              <a:spcAft>
                <a:spcPts val="0"/>
              </a:spcAft>
              <a:buClr>
                <a:srgbClr val="000000"/>
              </a:buClr>
              <a:buSzPts val="1800"/>
              <a:buFont typeface="Arial Rounded"/>
              <a:buNone/>
            </a:pPr>
            <a:endParaRPr sz="1800" b="0" i="0" u="none" strike="noStrike" cap="none" dirty="0">
              <a:solidFill>
                <a:srgbClr val="000000"/>
              </a:solidFill>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i="0" u="none" strike="noStrike" cap="none" dirty="0"/>
              <a:t>Data Collection: sampling and sample size, official data, social media.</a:t>
            </a:r>
            <a:endParaRPr sz="200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b="0" i="0" u="none" strike="noStrike" cap="none" dirty="0">
                <a:latin typeface="Arial"/>
                <a:ea typeface="Arial"/>
                <a:cs typeface="Arial"/>
                <a:sym typeface="Arial"/>
              </a:rPr>
              <a:t>Survey Conduction</a:t>
            </a:r>
            <a:endParaRPr sz="2000" b="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b="0" i="0" u="none" strike="noStrike" cap="none" dirty="0">
                <a:latin typeface="Arial"/>
                <a:ea typeface="Arial"/>
                <a:cs typeface="Arial"/>
                <a:sym typeface="Arial"/>
              </a:rPr>
              <a:t>Methods for data analysis and visualization</a:t>
            </a:r>
            <a:endParaRPr sz="2000" b="0" i="0" u="none" strike="noStrike" cap="none" dirty="0">
              <a:latin typeface="Raleway Thin"/>
              <a:ea typeface="Raleway Thin"/>
              <a:cs typeface="Raleway Thin"/>
              <a:sym typeface="Raleway Thin"/>
            </a:endParaRPr>
          </a:p>
        </p:txBody>
      </p:sp>
      <p:sp>
        <p:nvSpPr>
          <p:cNvPr id="2" name="Google Shape;273;g99f1de2ff6_0_142">
            <a:extLst>
              <a:ext uri="{FF2B5EF4-FFF2-40B4-BE49-F238E27FC236}">
                <a16:creationId xmlns:a16="http://schemas.microsoft.com/office/drawing/2014/main"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99f1de2ff6_0_9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94" name="Google Shape;194;g99f1de2ff6_0_9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95" name="Google Shape;195;g99f1de2ff6_0_9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97" name="Google Shape;197;g99f1de2ff6_0_95"/>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600" b="1" dirty="0">
                <a:solidFill>
                  <a:schemeClr val="dk1"/>
                </a:solidFill>
                <a:latin typeface="Arial" panose="020B0604020202020204" pitchFamily="34" charset="0"/>
                <a:ea typeface="Arial Rounded"/>
                <a:cs typeface="Arial" panose="020B0604020202020204" pitchFamily="34" charset="0"/>
                <a:sym typeface="Arial Rounded"/>
              </a:rPr>
              <a:t>Unit 2: Methodologies for gathering and elaboration data</a:t>
            </a:r>
            <a:endParaRPr sz="26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Prior to any investigation, answer the 5 W and the H:</a:t>
            </a:r>
            <a:endParaRPr lang="en-US" sz="1900" b="1" dirty="0">
              <a:latin typeface="Arial" panose="020B0604020202020204" pitchFamily="34" charset="0"/>
              <a:cs typeface="Arial" panose="020B0604020202020204" pitchFamily="34" charset="0"/>
            </a:endParaRPr>
          </a:p>
          <a:p>
            <a:pPr marL="914400" marR="0" lvl="0" indent="-342900" algn="l" rtl="0">
              <a:lnSpc>
                <a:spcPct val="150000"/>
              </a:lnSpc>
              <a:spcBef>
                <a:spcPts val="0"/>
              </a:spcBef>
              <a:spcAft>
                <a:spcPts val="0"/>
              </a:spcAft>
              <a:buSzPts val="1800"/>
              <a:buChar char="➔"/>
            </a:pPr>
            <a:r>
              <a:rPr lang="en-US" sz="1800" b="1" i="1" dirty="0"/>
              <a:t>Who</a:t>
            </a:r>
            <a:r>
              <a:rPr lang="en-US" sz="1800" i="1" dirty="0"/>
              <a:t>:</a:t>
            </a:r>
            <a:r>
              <a:rPr lang="en-US" sz="1800" dirty="0"/>
              <a:t> Reference population (sampling)</a:t>
            </a:r>
            <a:endParaRPr sz="1800" dirty="0"/>
          </a:p>
          <a:p>
            <a:pPr marL="914400" indent="-342900">
              <a:lnSpc>
                <a:spcPct val="150000"/>
              </a:lnSpc>
              <a:buSzPts val="1800"/>
              <a:buFont typeface="Arial"/>
              <a:buChar char="➔"/>
            </a:pPr>
            <a:r>
              <a:rPr lang="en-US" sz="1800" b="1" i="1" dirty="0"/>
              <a:t>What</a:t>
            </a:r>
            <a:r>
              <a:rPr lang="en-US" sz="1800" i="1" dirty="0"/>
              <a:t>:</a:t>
            </a:r>
            <a:r>
              <a:rPr lang="en-US" sz="1800" b="1" i="1" dirty="0"/>
              <a:t> </a:t>
            </a:r>
            <a:r>
              <a:rPr lang="en-US" sz="1800" dirty="0"/>
              <a:t>Area/Topic under investigation, features of interest</a:t>
            </a:r>
          </a:p>
          <a:p>
            <a:pPr marL="914400" marR="0" lvl="0" indent="-342900" algn="l" rtl="0">
              <a:lnSpc>
                <a:spcPct val="150000"/>
              </a:lnSpc>
              <a:spcBef>
                <a:spcPts val="0"/>
              </a:spcBef>
              <a:spcAft>
                <a:spcPts val="0"/>
              </a:spcAft>
              <a:buSzPts val="1800"/>
              <a:buChar char="➔"/>
            </a:pPr>
            <a:r>
              <a:rPr lang="en-US" sz="1800" b="1" i="1" dirty="0"/>
              <a:t>When</a:t>
            </a:r>
            <a:r>
              <a:rPr lang="en-US" sz="1800" i="1" dirty="0"/>
              <a:t>: timespan </a:t>
            </a:r>
            <a:r>
              <a:rPr lang="en-US" sz="1800" dirty="0"/>
              <a:t>of interest</a:t>
            </a:r>
          </a:p>
          <a:p>
            <a:pPr marL="914400" marR="0" lvl="0" indent="-342900" algn="l" rtl="0">
              <a:lnSpc>
                <a:spcPct val="150000"/>
              </a:lnSpc>
              <a:spcBef>
                <a:spcPts val="0"/>
              </a:spcBef>
              <a:spcAft>
                <a:spcPts val="0"/>
              </a:spcAft>
              <a:buSzPts val="1800"/>
              <a:buChar char="➔"/>
            </a:pPr>
            <a:r>
              <a:rPr lang="en-US" sz="1800" b="1" i="1" dirty="0"/>
              <a:t>Where?</a:t>
            </a:r>
            <a:endParaRPr sz="1800" b="1" i="1" dirty="0"/>
          </a:p>
          <a:p>
            <a:pPr marL="914400" marR="0" lvl="0" indent="-342900" algn="l" rtl="0">
              <a:lnSpc>
                <a:spcPct val="150000"/>
              </a:lnSpc>
              <a:spcBef>
                <a:spcPts val="0"/>
              </a:spcBef>
              <a:spcAft>
                <a:spcPts val="0"/>
              </a:spcAft>
              <a:buSzPts val="1800"/>
              <a:buChar char="➔"/>
            </a:pPr>
            <a:r>
              <a:rPr lang="en-US" sz="1800" b="1" i="1" dirty="0"/>
              <a:t>Why? </a:t>
            </a:r>
            <a:r>
              <a:rPr lang="en-US" sz="1800" dirty="0"/>
              <a:t>Purpose</a:t>
            </a:r>
            <a:endParaRPr sz="1800" dirty="0"/>
          </a:p>
          <a:p>
            <a:pPr marL="914400" marR="0" lvl="0" indent="-342900" algn="l" rtl="0">
              <a:lnSpc>
                <a:spcPct val="150000"/>
              </a:lnSpc>
              <a:spcBef>
                <a:spcPts val="0"/>
              </a:spcBef>
              <a:spcAft>
                <a:spcPts val="0"/>
              </a:spcAft>
              <a:buSzPts val="1800"/>
              <a:buChar char="➔"/>
            </a:pPr>
            <a:r>
              <a:rPr lang="en-US" sz="1800" b="1" i="1" dirty="0"/>
              <a:t>How? </a:t>
            </a:r>
            <a:r>
              <a:rPr lang="en-US" sz="1800" dirty="0"/>
              <a:t>Data collection techniques</a:t>
            </a:r>
            <a:endParaRPr sz="2100" dirty="0"/>
          </a:p>
        </p:txBody>
      </p:sp>
      <p:sp>
        <p:nvSpPr>
          <p:cNvPr id="3" name="Google Shape;273;g99f1de2ff6_0_142">
            <a:extLst>
              <a:ext uri="{FF2B5EF4-FFF2-40B4-BE49-F238E27FC236}">
                <a16:creationId xmlns:a16="http://schemas.microsoft.com/office/drawing/2014/main" id="{D33D6788-5787-4464-8300-67D3A7FC7D0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4" name="Google Shape;44;p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45" name="Google Shape;45;p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46" name="Google Shape;46;p2"/>
          <p:cNvSpPr txBox="1"/>
          <p:nvPr/>
        </p:nvSpPr>
        <p:spPr>
          <a:xfrm>
            <a:off x="5665787" y="661987"/>
            <a:ext cx="5855852"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400"/>
              <a:buFont typeface="Arial Rounded"/>
              <a:buNone/>
            </a:pPr>
            <a:r>
              <a:rPr lang="en-US" sz="4400" b="1" i="0" u="none" strike="noStrike" cap="none" dirty="0">
                <a:solidFill>
                  <a:srgbClr val="000000"/>
                </a:solidFill>
                <a:effectLst>
                  <a:outerShdw blurRad="38100" dist="38100" dir="2700000" algn="tl">
                    <a:srgbClr val="000000">
                      <a:alpha val="43137"/>
                    </a:srgbClr>
                  </a:outerShdw>
                </a:effectLst>
                <a:latin typeface="+mj-lt"/>
                <a:ea typeface="Arial Rounded"/>
                <a:cs typeface="Arial Rounded"/>
                <a:sym typeface="Arial Rounded"/>
              </a:rPr>
              <a:t>Objectives and Goals</a:t>
            </a:r>
            <a:endParaRPr dirty="0">
              <a:effectLst>
                <a:outerShdw blurRad="38100" dist="38100" dir="2700000" algn="tl">
                  <a:srgbClr val="000000">
                    <a:alpha val="43137"/>
                  </a:srgbClr>
                </a:outerShdw>
              </a:effectLst>
              <a:latin typeface="+mj-lt"/>
            </a:endParaRPr>
          </a:p>
        </p:txBody>
      </p:sp>
      <p:sp>
        <p:nvSpPr>
          <p:cNvPr id="47" name="Google Shape;47;p2"/>
          <p:cNvSpPr txBox="1"/>
          <p:nvPr/>
        </p:nvSpPr>
        <p:spPr>
          <a:xfrm>
            <a:off x="546546" y="2106612"/>
            <a:ext cx="11351767" cy="3323946"/>
          </a:xfrm>
          <a:prstGeom prst="rect">
            <a:avLst/>
          </a:prstGeom>
          <a:noFill/>
          <a:ln>
            <a:noFill/>
          </a:ln>
        </p:spPr>
        <p:txBody>
          <a:bodyPr spcFirstLastPara="1" wrap="square" lIns="45700" tIns="45700" rIns="45700" bIns="45700" anchor="t" anchorCtr="0">
            <a:spAutoFit/>
          </a:bodyPr>
          <a:lstStyle/>
          <a:p>
            <a:pPr marL="0" marR="0" lvl="0" indent="80962" algn="l" rtl="0">
              <a:lnSpc>
                <a:spcPct val="150000"/>
              </a:lnSpc>
              <a:spcBef>
                <a:spcPts val="0"/>
              </a:spcBef>
              <a:spcAft>
                <a:spcPts val="0"/>
              </a:spcAft>
              <a:buClr>
                <a:srgbClr val="000000"/>
              </a:buClr>
              <a:buSzPts val="3200"/>
              <a:buFont typeface="Arial Rounded"/>
              <a:buNone/>
            </a:pPr>
            <a:r>
              <a:rPr lang="en-US" sz="3200" b="1" i="0" u="none" strike="noStrike" cap="none" dirty="0">
                <a:solidFill>
                  <a:srgbClr val="000000"/>
                </a:solidFill>
                <a:effectLst>
                  <a:outerShdw blurRad="38100" dist="38100" dir="2700000" algn="tl">
                    <a:srgbClr val="000000">
                      <a:alpha val="43137"/>
                    </a:srgbClr>
                  </a:outerShdw>
                </a:effectLst>
                <a:latin typeface="+mn-lt"/>
                <a:ea typeface="Arial Rounded"/>
                <a:cs typeface="Arial Rounded"/>
                <a:sym typeface="Arial Rounded"/>
              </a:rPr>
              <a:t>At the end of this module you will be able to:</a:t>
            </a:r>
            <a:endParaRPr dirty="0">
              <a:effectLst>
                <a:outerShdw blurRad="38100" dist="38100" dir="2700000" algn="tl">
                  <a:srgbClr val="000000">
                    <a:alpha val="43137"/>
                  </a:srgbClr>
                </a:outerShdw>
              </a:effectLst>
              <a:latin typeface="+mn-lt"/>
            </a:endParaRPr>
          </a:p>
          <a:p>
            <a:pPr marL="330200" marR="0" lvl="0" indent="-330200" algn="l" rtl="0">
              <a:lnSpc>
                <a:spcPct val="150000"/>
              </a:lnSpc>
              <a:spcBef>
                <a:spcPts val="0"/>
              </a:spcBef>
              <a:spcAft>
                <a:spcPts val="0"/>
              </a:spcAft>
              <a:buClr>
                <a:srgbClr val="000000"/>
              </a:buClr>
              <a:buSzPts val="2700"/>
              <a:buFont typeface="Arial"/>
              <a:buChar char="✦"/>
            </a:pPr>
            <a:r>
              <a:rPr lang="en-US" sz="2700" dirty="0"/>
              <a:t>Id</a:t>
            </a:r>
            <a:r>
              <a:rPr lang="en-US" sz="2700" b="0" i="0" u="none" strike="noStrike" cap="none" dirty="0">
                <a:solidFill>
                  <a:srgbClr val="000000"/>
                </a:solidFill>
                <a:latin typeface="Arial"/>
                <a:ea typeface="Arial"/>
                <a:cs typeface="Arial"/>
                <a:sym typeface="Arial"/>
              </a:rPr>
              <a:t>entify a Market</a:t>
            </a:r>
            <a:endParaRPr dirty="0"/>
          </a:p>
          <a:p>
            <a:pPr marL="330200" marR="0" lvl="0" indent="-330200" algn="l" rtl="0">
              <a:lnSpc>
                <a:spcPct val="150000"/>
              </a:lnSpc>
              <a:spcBef>
                <a:spcPts val="0"/>
              </a:spcBef>
              <a:spcAft>
                <a:spcPts val="0"/>
              </a:spcAft>
              <a:buClr>
                <a:srgbClr val="000000"/>
              </a:buClr>
              <a:buSzPts val="2700"/>
              <a:buFont typeface="Arial"/>
              <a:buChar char="✦"/>
            </a:pPr>
            <a:r>
              <a:rPr lang="en-US" sz="2700" dirty="0"/>
              <a:t>Sample </a:t>
            </a:r>
            <a:r>
              <a:rPr lang="en-US" sz="2700" b="0" i="0" u="none" strike="noStrike" cap="none" dirty="0">
                <a:solidFill>
                  <a:srgbClr val="000000"/>
                </a:solidFill>
                <a:latin typeface="Arial"/>
                <a:ea typeface="Arial"/>
                <a:cs typeface="Arial"/>
                <a:sym typeface="Arial"/>
              </a:rPr>
              <a:t>potential customers</a:t>
            </a:r>
            <a:endParaRPr sz="1800" b="0" i="0" u="none" strike="noStrike" cap="none" dirty="0">
              <a:solidFill>
                <a:srgbClr val="000000"/>
              </a:solidFill>
              <a:latin typeface="Raleway Thin"/>
              <a:ea typeface="Raleway Thin"/>
              <a:cs typeface="Raleway Thin"/>
              <a:sym typeface="Raleway Thin"/>
            </a:endParaRPr>
          </a:p>
          <a:p>
            <a:pPr marL="330200" marR="0" lvl="0" indent="-330200" algn="l" rtl="0">
              <a:lnSpc>
                <a:spcPct val="150000"/>
              </a:lnSpc>
              <a:spcBef>
                <a:spcPts val="0"/>
              </a:spcBef>
              <a:spcAft>
                <a:spcPts val="0"/>
              </a:spcAft>
              <a:buClr>
                <a:srgbClr val="000000"/>
              </a:buClr>
              <a:buSzPts val="2700"/>
              <a:buFont typeface="Arial"/>
              <a:buChar char="✦"/>
            </a:pPr>
            <a:r>
              <a:rPr lang="en-US" sz="2700" b="0" i="0" u="none" strike="noStrike" cap="none" dirty="0">
                <a:solidFill>
                  <a:srgbClr val="000000"/>
                </a:solidFill>
                <a:latin typeface="Arial"/>
                <a:ea typeface="Arial"/>
                <a:cs typeface="Arial"/>
                <a:sym typeface="Arial"/>
              </a:rPr>
              <a:t>Define tools to collect data</a:t>
            </a:r>
            <a:endParaRPr dirty="0"/>
          </a:p>
          <a:p>
            <a:pPr marL="330200" marR="0" lvl="0" indent="-330200" algn="l" rtl="0">
              <a:lnSpc>
                <a:spcPct val="150000"/>
              </a:lnSpc>
              <a:spcBef>
                <a:spcPts val="0"/>
              </a:spcBef>
              <a:spcAft>
                <a:spcPts val="0"/>
              </a:spcAft>
              <a:buClr>
                <a:srgbClr val="000000"/>
              </a:buClr>
              <a:buSzPts val="2700"/>
              <a:buFont typeface="Arial"/>
              <a:buChar char="✦"/>
            </a:pPr>
            <a:r>
              <a:rPr lang="en-US" sz="2700" dirty="0"/>
              <a:t>Analyze and interpret data</a:t>
            </a:r>
            <a:endParaRPr sz="1800" b="0" i="0" u="none" strike="noStrike" cap="none" dirty="0">
              <a:solidFill>
                <a:srgbClr val="FF0000"/>
              </a:solidFill>
              <a:latin typeface="Raleway Thin"/>
              <a:ea typeface="Raleway Thin"/>
              <a:cs typeface="Raleway Thin"/>
              <a:sym typeface="Raleway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99f1de2ff6_0_10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03" name="Google Shape;203;g99f1de2ff6_0_10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04" name="Google Shape;204;g99f1de2ff6_0_10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06" name="Google Shape;206;g99f1de2ff6_0_10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 The sampling</a:t>
            </a:r>
          </a:p>
          <a:p>
            <a:pPr marL="0" marR="0" lvl="0" indent="0" algn="l" rtl="0">
              <a:lnSpc>
                <a:spcPct val="150000"/>
              </a:lnSpc>
              <a:spcBef>
                <a:spcPts val="0"/>
              </a:spcBef>
              <a:spcAft>
                <a:spcPts val="0"/>
              </a:spcAft>
              <a:buNone/>
            </a:pPr>
            <a:r>
              <a:rPr lang="en-US" sz="1600" dirty="0"/>
              <a:t>Sometimes, the information one would need are not available in census data. Census data collection would be:</a:t>
            </a:r>
          </a:p>
          <a:p>
            <a:pPr marL="457200" marR="0" lvl="0" indent="-330200" algn="l" rtl="0">
              <a:lnSpc>
                <a:spcPct val="150000"/>
              </a:lnSpc>
              <a:spcBef>
                <a:spcPts val="0"/>
              </a:spcBef>
              <a:spcAft>
                <a:spcPts val="0"/>
              </a:spcAft>
              <a:buSzPts val="1600"/>
              <a:buChar char="●"/>
            </a:pPr>
            <a:r>
              <a:rPr lang="en-US" sz="1600" dirty="0"/>
              <a:t>expensive</a:t>
            </a:r>
            <a:endParaRPr sz="1600" dirty="0"/>
          </a:p>
          <a:p>
            <a:pPr marL="457200" marR="0" lvl="0" indent="-330200" algn="l" rtl="0">
              <a:lnSpc>
                <a:spcPct val="150000"/>
              </a:lnSpc>
              <a:spcBef>
                <a:spcPts val="0"/>
              </a:spcBef>
              <a:spcAft>
                <a:spcPts val="0"/>
              </a:spcAft>
              <a:buSzPts val="1600"/>
              <a:buChar char="●"/>
            </a:pPr>
            <a:r>
              <a:rPr lang="en-US" sz="1600" dirty="0"/>
              <a:t>time consuming</a:t>
            </a:r>
            <a:endParaRPr sz="1600" dirty="0"/>
          </a:p>
          <a:p>
            <a:pPr marL="457200" marR="0" lvl="0" indent="-330200" algn="l" rtl="0">
              <a:lnSpc>
                <a:spcPct val="150000"/>
              </a:lnSpc>
              <a:spcBef>
                <a:spcPts val="0"/>
              </a:spcBef>
              <a:spcAft>
                <a:spcPts val="0"/>
              </a:spcAft>
              <a:buSzPts val="1600"/>
              <a:buChar char="●"/>
            </a:pPr>
            <a:r>
              <a:rPr lang="en-US" sz="1600" dirty="0"/>
              <a:t>less monitoring/control over the detection quality</a:t>
            </a:r>
            <a:endParaRPr sz="1600" dirty="0"/>
          </a:p>
          <a:p>
            <a:pPr marL="0" marR="0" lvl="0" indent="0" algn="l" rtl="0">
              <a:lnSpc>
                <a:spcPct val="150000"/>
              </a:lnSpc>
              <a:spcBef>
                <a:spcPts val="0"/>
              </a:spcBef>
              <a:spcAft>
                <a:spcPts val="0"/>
              </a:spcAft>
              <a:buNone/>
            </a:pPr>
            <a:r>
              <a:rPr lang="en-US" sz="1800" dirty="0"/>
              <a:t>for individuals/smaller bodies. Fortunately, </a:t>
            </a:r>
            <a:r>
              <a:rPr lang="en-US" sz="1800" b="1" dirty="0"/>
              <a:t>sampling </a:t>
            </a:r>
            <a:r>
              <a:rPr lang="en-US" sz="1800" dirty="0"/>
              <a:t>allows to estimate the population parameters/results/perceptions without going into the population detail. Sampling consists of extracting units from the population according to pre-established criteria that help generalize findings.</a:t>
            </a:r>
            <a:endParaRPr sz="1800" dirty="0"/>
          </a:p>
          <a:p>
            <a:pPr marL="0" marR="0" lvl="0" indent="0" algn="l" rtl="0">
              <a:lnSpc>
                <a:spcPct val="150000"/>
              </a:lnSpc>
              <a:spcBef>
                <a:spcPts val="0"/>
              </a:spcBef>
              <a:spcAft>
                <a:spcPts val="0"/>
              </a:spcAft>
              <a:buNone/>
            </a:pPr>
            <a:endParaRPr sz="1600" dirty="0"/>
          </a:p>
        </p:txBody>
      </p:sp>
      <p:sp>
        <p:nvSpPr>
          <p:cNvPr id="3" name="Google Shape;273;g99f1de2ff6_0_142">
            <a:extLst>
              <a:ext uri="{FF2B5EF4-FFF2-40B4-BE49-F238E27FC236}">
                <a16:creationId xmlns:a16="http://schemas.microsoft.com/office/drawing/2014/main" id="{35BA4E04-8285-476D-B007-E086CFB2BBAA}"/>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99f1de2ff6_0_1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12" name="Google Shape;212;g99f1de2ff6_0_1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13" name="Google Shape;213;g99f1de2ff6_0_1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15" name="Google Shape;215;g99f1de2ff6_0_16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 The sampling</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dirty="0"/>
              <a:t>Probabilistic</a:t>
            </a:r>
            <a:endParaRPr sz="1800" dirty="0"/>
          </a:p>
          <a:p>
            <a:pPr marL="457200" lvl="0" indent="-342900" algn="l" rtl="0">
              <a:lnSpc>
                <a:spcPct val="115000"/>
              </a:lnSpc>
              <a:spcBef>
                <a:spcPts val="600"/>
              </a:spcBef>
              <a:spcAft>
                <a:spcPts val="0"/>
              </a:spcAft>
              <a:buClr>
                <a:srgbClr val="202122"/>
              </a:buClr>
              <a:buSzPts val="1800"/>
              <a:buChar char="➔"/>
            </a:pPr>
            <a:r>
              <a:rPr lang="en-US" sz="1800" dirty="0">
                <a:solidFill>
                  <a:srgbClr val="202122"/>
                </a:solidFill>
                <a:highlight>
                  <a:srgbClr val="FFFFFF"/>
                </a:highlight>
              </a:rPr>
              <a:t>Every element has a known nonzero probability of being sampled;</a:t>
            </a:r>
            <a:endParaRPr sz="1800" dirty="0">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n-US" sz="1800" dirty="0">
                <a:solidFill>
                  <a:srgbClr val="202122"/>
                </a:solidFill>
                <a:highlight>
                  <a:srgbClr val="FFFFFF"/>
                </a:highlight>
              </a:rPr>
              <a:t>Involve a random selection at some point;</a:t>
            </a:r>
            <a:endParaRPr sz="1800" dirty="0">
              <a:solidFill>
                <a:srgbClr val="202122"/>
              </a:solidFill>
              <a:highlight>
                <a:srgbClr val="FFFFFF"/>
              </a:highlight>
            </a:endParaRPr>
          </a:p>
          <a:p>
            <a:pPr marL="0" lvl="0" indent="0" algn="l" rtl="0">
              <a:lnSpc>
                <a:spcPct val="115000"/>
              </a:lnSpc>
              <a:spcBef>
                <a:spcPts val="600"/>
              </a:spcBef>
              <a:spcAft>
                <a:spcPts val="0"/>
              </a:spcAft>
              <a:buNone/>
            </a:pPr>
            <a:endParaRPr sz="1800" dirty="0">
              <a:solidFill>
                <a:srgbClr val="202122"/>
              </a:solidFill>
              <a:highlight>
                <a:srgbClr val="FFFFFF"/>
              </a:highlight>
            </a:endParaRPr>
          </a:p>
          <a:p>
            <a:pPr marL="0" lvl="0" indent="0" algn="l" rtl="0">
              <a:lnSpc>
                <a:spcPct val="115000"/>
              </a:lnSpc>
              <a:spcBef>
                <a:spcPts val="600"/>
              </a:spcBef>
              <a:spcAft>
                <a:spcPts val="0"/>
              </a:spcAft>
              <a:buNone/>
            </a:pPr>
            <a:r>
              <a:rPr lang="en-US" sz="1800" dirty="0">
                <a:solidFill>
                  <a:srgbClr val="202122"/>
                </a:solidFill>
                <a:highlight>
                  <a:srgbClr val="FFFFFF"/>
                </a:highlight>
              </a:rPr>
              <a:t>In any probabilistic sampling method, the starting point is a </a:t>
            </a:r>
            <a:r>
              <a:rPr lang="en-US" sz="1800" b="1" dirty="0">
                <a:solidFill>
                  <a:srgbClr val="202122"/>
                </a:solidFill>
                <a:highlight>
                  <a:srgbClr val="FFFFFF"/>
                </a:highlight>
              </a:rPr>
              <a:t>list of the whole population</a:t>
            </a:r>
            <a:endParaRPr sz="1800" b="1" dirty="0">
              <a:solidFill>
                <a:srgbClr val="202122"/>
              </a:solidFill>
              <a:highlight>
                <a:srgbClr val="FFFFFF"/>
              </a:highlight>
            </a:endParaRPr>
          </a:p>
          <a:p>
            <a:pPr marL="0" lvl="0" indent="0" algn="l" rtl="0">
              <a:lnSpc>
                <a:spcPct val="115000"/>
              </a:lnSpc>
              <a:spcBef>
                <a:spcPts val="600"/>
              </a:spcBef>
              <a:spcAft>
                <a:spcPts val="0"/>
              </a:spcAft>
              <a:buNone/>
            </a:pPr>
            <a:r>
              <a:rPr lang="en-US" sz="1600" b="1" i="1" dirty="0">
                <a:solidFill>
                  <a:srgbClr val="202122"/>
                </a:solidFill>
                <a:highlight>
                  <a:srgbClr val="FFFFFF"/>
                </a:highlight>
              </a:rPr>
              <a:t>Simple Random Sampling: </a:t>
            </a:r>
            <a:r>
              <a:rPr lang="en-US" sz="1600" dirty="0">
                <a:solidFill>
                  <a:srgbClr val="202122"/>
                </a:solidFill>
                <a:highlight>
                  <a:srgbClr val="FFFFFF"/>
                </a:highlight>
              </a:rPr>
              <a:t>all the elements under investigation have the same probability of being part of the sample. Starting from a list of he whole population, the units are sampled randomly.</a:t>
            </a:r>
            <a:endParaRPr sz="1600" dirty="0">
              <a:solidFill>
                <a:srgbClr val="202122"/>
              </a:solidFill>
              <a:highlight>
                <a:srgbClr val="FFFFFF"/>
              </a:highlight>
            </a:endParaRPr>
          </a:p>
          <a:p>
            <a:pPr marL="0" lvl="0" indent="0" algn="l" rtl="0">
              <a:lnSpc>
                <a:spcPct val="115000"/>
              </a:lnSpc>
              <a:spcBef>
                <a:spcPts val="600"/>
              </a:spcBef>
              <a:spcAft>
                <a:spcPts val="100"/>
              </a:spcAft>
              <a:buNone/>
            </a:pPr>
            <a:r>
              <a:rPr lang="en-US" sz="1600" b="1" i="1" dirty="0">
                <a:solidFill>
                  <a:srgbClr val="202122"/>
                </a:solidFill>
                <a:highlight>
                  <a:srgbClr val="FFFFFF"/>
                </a:highlight>
              </a:rPr>
              <a:t>Systematic Sampling</a:t>
            </a:r>
            <a:r>
              <a:rPr lang="en-US" sz="1600" dirty="0">
                <a:solidFill>
                  <a:srgbClr val="202122"/>
                </a:solidFill>
                <a:highlight>
                  <a:srgbClr val="FFFFFF"/>
                </a:highlight>
              </a:rPr>
              <a:t>: the study population according is ordered and, after a random start, elements are selected at regular intervals through that ordered list</a:t>
            </a:r>
            <a:endParaRPr sz="1600" dirty="0">
              <a:solidFill>
                <a:srgbClr val="202122"/>
              </a:solidFill>
              <a:highlight>
                <a:srgbClr val="FFFFFF"/>
              </a:highlight>
            </a:endParaRPr>
          </a:p>
        </p:txBody>
      </p:sp>
      <p:pic>
        <p:nvPicPr>
          <p:cNvPr id="216" name="Google Shape;216;g99f1de2ff6_0_164"/>
          <p:cNvPicPr preferRelativeResize="0"/>
          <p:nvPr/>
        </p:nvPicPr>
        <p:blipFill>
          <a:blip r:embed="rId6">
            <a:alphaModFix/>
          </a:blip>
          <a:stretch>
            <a:fillRect/>
          </a:stretch>
        </p:blipFill>
        <p:spPr>
          <a:xfrm>
            <a:off x="8988000" y="2390775"/>
            <a:ext cx="2575350" cy="1857375"/>
          </a:xfrm>
          <a:prstGeom prst="rect">
            <a:avLst/>
          </a:prstGeom>
          <a:noFill/>
          <a:ln>
            <a:noFill/>
          </a:ln>
        </p:spPr>
      </p:pic>
      <p:sp>
        <p:nvSpPr>
          <p:cNvPr id="217" name="Google Shape;217;g99f1de2ff6_0_164"/>
          <p:cNvSpPr/>
          <p:nvPr/>
        </p:nvSpPr>
        <p:spPr>
          <a:xfrm rot="-2700000">
            <a:off x="8307062" y="3803582"/>
            <a:ext cx="647851" cy="361897"/>
          </a:xfrm>
          <a:prstGeom prst="rightArrow">
            <a:avLst>
              <a:gd name="adj1" fmla="val 3681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273;g99f1de2ff6_0_142">
            <a:extLst>
              <a:ext uri="{FF2B5EF4-FFF2-40B4-BE49-F238E27FC236}">
                <a16:creationId xmlns:a16="http://schemas.microsoft.com/office/drawing/2014/main" id="{55C19C3B-9B07-4479-97ED-A42A8BA0E49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99f1de2ff6_0_17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23" name="Google Shape;223;g99f1de2ff6_0_17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24" name="Google Shape;224;g99f1de2ff6_0_17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26" name="Google Shape;226;g99f1de2ff6_0_172"/>
          <p:cNvSpPr txBox="1"/>
          <p:nvPr/>
        </p:nvSpPr>
        <p:spPr>
          <a:xfrm>
            <a:off x="705600" y="2166925"/>
            <a:ext cx="10964700" cy="3094392"/>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latin typeface="Arial" panose="020B0604020202020204" pitchFamily="34" charset="0"/>
                <a:ea typeface="Arial Rounded"/>
                <a:cs typeface="Arial" panose="020B0604020202020204" pitchFamily="34" charset="0"/>
                <a:sym typeface="Arial Rounded"/>
              </a:rPr>
              <a:t>2.1. The sampling</a:t>
            </a:r>
          </a:p>
          <a:p>
            <a:pPr marL="0" marR="0" lvl="0" indent="0" algn="l" rtl="0">
              <a:lnSpc>
                <a:spcPct val="150000"/>
              </a:lnSpc>
              <a:spcBef>
                <a:spcPts val="0"/>
              </a:spcBef>
              <a:spcAft>
                <a:spcPts val="0"/>
              </a:spcAft>
              <a:buNone/>
            </a:pPr>
            <a:r>
              <a:rPr lang="en-US" sz="1800" dirty="0"/>
              <a:t>Non-Probabilistic</a:t>
            </a:r>
          </a:p>
          <a:p>
            <a:pPr marL="457200" marR="0" lvl="0" indent="-342900" algn="l" rtl="0">
              <a:lnSpc>
                <a:spcPct val="150000"/>
              </a:lnSpc>
              <a:spcBef>
                <a:spcPts val="0"/>
              </a:spcBef>
              <a:spcAft>
                <a:spcPts val="0"/>
              </a:spcAft>
              <a:buSzPts val="1800"/>
              <a:buChar char="➔"/>
            </a:pPr>
            <a:r>
              <a:rPr lang="en-US" sz="1800" dirty="0">
                <a:solidFill>
                  <a:srgbClr val="202122"/>
                </a:solidFill>
                <a:highlight>
                  <a:srgbClr val="FFFFFF"/>
                </a:highlight>
              </a:rPr>
              <a:t>some elements of the population have </a:t>
            </a:r>
            <a:r>
              <a:rPr lang="en-US" sz="1800" i="1" dirty="0">
                <a:solidFill>
                  <a:srgbClr val="202122"/>
                </a:solidFill>
                <a:highlight>
                  <a:srgbClr val="FFFFFF"/>
                </a:highlight>
              </a:rPr>
              <a:t>no</a:t>
            </a:r>
            <a:r>
              <a:rPr lang="en-US" sz="1800" dirty="0">
                <a:solidFill>
                  <a:srgbClr val="202122"/>
                </a:solidFill>
                <a:highlight>
                  <a:srgbClr val="FFFFFF"/>
                </a:highlight>
              </a:rPr>
              <a:t> chance of selection</a:t>
            </a:r>
            <a:endParaRPr sz="1800" dirty="0">
              <a:solidFill>
                <a:srgbClr val="202122"/>
              </a:solidFill>
              <a:highlight>
                <a:srgbClr val="FFFFFF"/>
              </a:highlight>
            </a:endParaRPr>
          </a:p>
          <a:p>
            <a:pPr marL="457200" marR="0" lvl="0" indent="0" algn="l" rtl="0">
              <a:lnSpc>
                <a:spcPct val="150000"/>
              </a:lnSpc>
              <a:spcBef>
                <a:spcPts val="0"/>
              </a:spcBef>
              <a:spcAft>
                <a:spcPts val="0"/>
              </a:spcAft>
              <a:buNone/>
            </a:pPr>
            <a:r>
              <a:rPr lang="en-US" sz="1600" dirty="0">
                <a:solidFill>
                  <a:srgbClr val="202122"/>
                </a:solidFill>
                <a:highlight>
                  <a:srgbClr val="FFFFFF"/>
                </a:highlight>
              </a:rPr>
              <a:t>(sometimes referred to as 'out of coverage'/'undercovered')</a:t>
            </a:r>
            <a:r>
              <a:rPr lang="en-US" sz="1800" dirty="0">
                <a:solidFill>
                  <a:srgbClr val="202122"/>
                </a:solidFill>
                <a:highlight>
                  <a:srgbClr val="FFFFFF"/>
                </a:highlight>
              </a:rPr>
              <a:t>;</a:t>
            </a:r>
            <a:endParaRPr sz="1800" dirty="0">
              <a:solidFill>
                <a:srgbClr val="202122"/>
              </a:solidFill>
              <a:highlight>
                <a:srgbClr val="FFFFFF"/>
              </a:highlight>
            </a:endParaRPr>
          </a:p>
          <a:p>
            <a:pPr marL="457200" marR="0" lvl="0" indent="-342900" algn="l" rtl="0">
              <a:lnSpc>
                <a:spcPct val="150000"/>
              </a:lnSpc>
              <a:spcBef>
                <a:spcPts val="0"/>
              </a:spcBef>
              <a:spcAft>
                <a:spcPts val="0"/>
              </a:spcAft>
              <a:buSzPts val="1800"/>
              <a:buChar char="➔"/>
            </a:pPr>
            <a:r>
              <a:rPr lang="en-US" sz="1800" dirty="0">
                <a:solidFill>
                  <a:srgbClr val="202122"/>
                </a:solidFill>
                <a:highlight>
                  <a:srgbClr val="FFFFFF"/>
                </a:highlight>
              </a:rPr>
              <a:t>the probability of selection cannot be accurately determined;</a:t>
            </a:r>
          </a:p>
          <a:p>
            <a:pPr marL="114300" marR="0" lvl="0" algn="l" rtl="0">
              <a:lnSpc>
                <a:spcPct val="150000"/>
              </a:lnSpc>
              <a:spcBef>
                <a:spcPts val="0"/>
              </a:spcBef>
              <a:spcAft>
                <a:spcPts val="0"/>
              </a:spcAft>
              <a:buSzPts val="1800"/>
            </a:pPr>
            <a:endParaRPr sz="1800" dirty="0">
              <a:solidFill>
                <a:srgbClr val="202122"/>
              </a:solidFill>
              <a:highlight>
                <a:srgbClr val="FFFFFF"/>
              </a:highlight>
            </a:endParaRPr>
          </a:p>
          <a:p>
            <a:pPr marL="0" marR="0" lvl="0" indent="0" algn="l" rtl="0">
              <a:lnSpc>
                <a:spcPct val="150000"/>
              </a:lnSpc>
              <a:spcBef>
                <a:spcPts val="0"/>
              </a:spcBef>
              <a:spcAft>
                <a:spcPts val="0"/>
              </a:spcAft>
              <a:buNone/>
            </a:pPr>
            <a:r>
              <a:rPr lang="en-US" sz="1600" b="1" i="1" dirty="0">
                <a:solidFill>
                  <a:srgbClr val="202122"/>
                </a:solidFill>
                <a:highlight>
                  <a:srgbClr val="FFFFFF"/>
                </a:highlight>
              </a:rPr>
              <a:t>Convenience Sampling</a:t>
            </a:r>
            <a:r>
              <a:rPr lang="en-US" sz="1600" b="1" dirty="0">
                <a:solidFill>
                  <a:srgbClr val="202122"/>
                </a:solidFill>
                <a:highlight>
                  <a:srgbClr val="FFFFFF"/>
                </a:highlight>
              </a:rPr>
              <a:t>:</a:t>
            </a:r>
            <a:r>
              <a:rPr lang="en-US" sz="1600" dirty="0">
                <a:solidFill>
                  <a:srgbClr val="202122"/>
                </a:solidFill>
                <a:highlight>
                  <a:srgbClr val="FFFFFF"/>
                </a:highlight>
              </a:rPr>
              <a:t> the sample is taken from a group of people easy to contact or to reach (useful in pilot studies);</a:t>
            </a:r>
            <a:endParaRPr sz="1600" dirty="0">
              <a:solidFill>
                <a:srgbClr val="202122"/>
              </a:solidFill>
              <a:highlight>
                <a:srgbClr val="FFFFFF"/>
              </a:highlight>
            </a:endParaRPr>
          </a:p>
          <a:p>
            <a:pPr marL="0" marR="0" lvl="0" indent="0" algn="l" rtl="0">
              <a:lnSpc>
                <a:spcPct val="150000"/>
              </a:lnSpc>
              <a:spcBef>
                <a:spcPts val="0"/>
              </a:spcBef>
              <a:spcAft>
                <a:spcPts val="0"/>
              </a:spcAft>
              <a:buNone/>
            </a:pPr>
            <a:r>
              <a:rPr lang="en-US" sz="1600" b="1" i="1" dirty="0">
                <a:solidFill>
                  <a:srgbClr val="202122"/>
                </a:solidFill>
                <a:highlight>
                  <a:srgbClr val="FFFFFF"/>
                </a:highlight>
              </a:rPr>
              <a:t>Snowball Sampling</a:t>
            </a:r>
            <a:r>
              <a:rPr lang="en-US" sz="1600" dirty="0">
                <a:solidFill>
                  <a:srgbClr val="202122"/>
                </a:solidFill>
                <a:highlight>
                  <a:srgbClr val="FFFFFF"/>
                </a:highlight>
              </a:rPr>
              <a:t>: after finding a group of initial respondents, these are used to recruit more respondents;</a:t>
            </a:r>
            <a:endParaRPr sz="1600" dirty="0">
              <a:solidFill>
                <a:srgbClr val="202122"/>
              </a:solidFill>
              <a:highlight>
                <a:srgbClr val="FFFFFF"/>
              </a:highlight>
            </a:endParaRPr>
          </a:p>
          <a:p>
            <a:pPr marL="0" marR="0" lvl="0" indent="0" algn="l" rtl="0">
              <a:lnSpc>
                <a:spcPct val="150000"/>
              </a:lnSpc>
              <a:spcBef>
                <a:spcPts val="0"/>
              </a:spcBef>
              <a:spcAft>
                <a:spcPts val="0"/>
              </a:spcAft>
              <a:buNone/>
            </a:pPr>
            <a:endParaRPr sz="1800" dirty="0">
              <a:solidFill>
                <a:srgbClr val="202122"/>
              </a:solidFill>
              <a:highlight>
                <a:srgbClr val="FFFFFF"/>
              </a:highlight>
            </a:endParaRPr>
          </a:p>
        </p:txBody>
      </p:sp>
      <p:sp>
        <p:nvSpPr>
          <p:cNvPr id="3" name="Google Shape;273;g99f1de2ff6_0_142">
            <a:extLst>
              <a:ext uri="{FF2B5EF4-FFF2-40B4-BE49-F238E27FC236}">
                <a16:creationId xmlns:a16="http://schemas.microsoft.com/office/drawing/2014/main" id="{2FF0E096-DADF-4C02-81D9-D57600790DBD}"/>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9f1de2ff6_0_87"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32" name="Google Shape;232;g99f1de2ff6_0_87"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33" name="Google Shape;233;g99f1de2ff6_0_87"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35" name="Google Shape;235;g99f1de2ff6_0_87"/>
          <p:cNvSpPr txBox="1"/>
          <p:nvPr/>
        </p:nvSpPr>
        <p:spPr>
          <a:xfrm>
            <a:off x="705600" y="2166925"/>
            <a:ext cx="10964700" cy="36132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2.2 </a:t>
            </a:r>
            <a:r>
              <a:rPr lang="en-US" sz="2400" b="1" dirty="0">
                <a:solidFill>
                  <a:schemeClr val="dk1"/>
                </a:solidFill>
                <a:latin typeface="Arial" panose="020B0604020202020204" pitchFamily="34" charset="0"/>
                <a:ea typeface="Arial Rounded"/>
                <a:cs typeface="Arial" panose="020B0604020202020204" pitchFamily="34" charset="0"/>
                <a:sym typeface="Arial Rounded"/>
              </a:rPr>
              <a:t>Data collection technique</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2100" dirty="0"/>
              <a:t>Standardized, valid and reliable tools (questionnaires, …)</a:t>
            </a:r>
            <a:endParaRPr sz="2100" dirty="0"/>
          </a:p>
          <a:p>
            <a:pPr marL="0" marR="0" lvl="0" indent="0" algn="l" rtl="0">
              <a:lnSpc>
                <a:spcPct val="150000"/>
              </a:lnSpc>
              <a:spcBef>
                <a:spcPts val="0"/>
              </a:spcBef>
              <a:spcAft>
                <a:spcPts val="0"/>
              </a:spcAft>
              <a:buNone/>
            </a:pPr>
            <a:r>
              <a:rPr lang="en-US" sz="2100" b="1" dirty="0"/>
              <a:t>Questionnaire</a:t>
            </a:r>
            <a:r>
              <a:rPr lang="en-US" sz="2100" dirty="0"/>
              <a:t>:</a:t>
            </a:r>
            <a:endParaRPr sz="2100" dirty="0"/>
          </a:p>
          <a:p>
            <a:pPr marL="0" marR="0" lvl="0" indent="0" algn="l" rtl="0">
              <a:lnSpc>
                <a:spcPct val="150000"/>
              </a:lnSpc>
              <a:spcBef>
                <a:spcPts val="0"/>
              </a:spcBef>
              <a:spcAft>
                <a:spcPts val="0"/>
              </a:spcAft>
              <a:buNone/>
            </a:pPr>
            <a:r>
              <a:rPr lang="en-US" sz="1800" dirty="0"/>
              <a:t>Tool designed to collect information about aspects of interest (variables). How to build up a questionnaire?</a:t>
            </a:r>
            <a:endParaRPr sz="1800" dirty="0"/>
          </a:p>
          <a:p>
            <a:pPr marL="0" marR="0" lvl="0" indent="0" algn="l" rtl="0">
              <a:lnSpc>
                <a:spcPct val="150000"/>
              </a:lnSpc>
              <a:spcBef>
                <a:spcPts val="0"/>
              </a:spcBef>
              <a:spcAft>
                <a:spcPts val="0"/>
              </a:spcAft>
              <a:buNone/>
            </a:pPr>
            <a:r>
              <a:rPr lang="en-US" sz="2100" b="1" dirty="0"/>
              <a:t>3 steps:</a:t>
            </a:r>
            <a:endParaRPr sz="2100" b="1" dirty="0"/>
          </a:p>
          <a:p>
            <a:pPr marL="457200" marR="0" lvl="0" indent="-342900" algn="l" rtl="0">
              <a:lnSpc>
                <a:spcPct val="150000"/>
              </a:lnSpc>
              <a:spcBef>
                <a:spcPts val="0"/>
              </a:spcBef>
              <a:spcAft>
                <a:spcPts val="0"/>
              </a:spcAft>
              <a:buSzPts val="1800"/>
              <a:buAutoNum type="arabicPeriod"/>
            </a:pPr>
            <a:r>
              <a:rPr lang="en-US" sz="1800" i="1" dirty="0"/>
              <a:t>Conceptual design</a:t>
            </a:r>
            <a:endParaRPr sz="1800" i="1" dirty="0"/>
          </a:p>
          <a:p>
            <a:pPr marL="457200" marR="0" lvl="0" indent="-342900" algn="l" rtl="0">
              <a:lnSpc>
                <a:spcPct val="150000"/>
              </a:lnSpc>
              <a:spcBef>
                <a:spcPts val="0"/>
              </a:spcBef>
              <a:spcAft>
                <a:spcPts val="0"/>
              </a:spcAft>
              <a:buSzPts val="1800"/>
              <a:buAutoNum type="arabicPeriod"/>
            </a:pPr>
            <a:r>
              <a:rPr lang="en-US" sz="1800" i="1" dirty="0"/>
              <a:t>Questionnaire set-up</a:t>
            </a:r>
            <a:endParaRPr sz="1800" i="1" dirty="0"/>
          </a:p>
          <a:p>
            <a:pPr marL="457200" marR="0" lvl="0" indent="-342900" algn="l" rtl="0">
              <a:lnSpc>
                <a:spcPct val="150000"/>
              </a:lnSpc>
              <a:spcBef>
                <a:spcPts val="0"/>
              </a:spcBef>
              <a:spcAft>
                <a:spcPts val="0"/>
              </a:spcAft>
              <a:buSzPts val="1800"/>
              <a:buAutoNum type="arabicPeriod"/>
            </a:pPr>
            <a:r>
              <a:rPr lang="en-US" sz="1800" i="1" dirty="0"/>
              <a:t>Questionnaire verification</a:t>
            </a:r>
            <a:endParaRPr sz="1800" i="1" dirty="0"/>
          </a:p>
        </p:txBody>
      </p:sp>
      <p:sp>
        <p:nvSpPr>
          <p:cNvPr id="3" name="Google Shape;273;g99f1de2ff6_0_142">
            <a:extLst>
              <a:ext uri="{FF2B5EF4-FFF2-40B4-BE49-F238E27FC236}">
                <a16:creationId xmlns:a16="http://schemas.microsoft.com/office/drawing/2014/main" id="{95F78684-DA7E-4F88-80C3-88F38379579B}"/>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99f1de2ff6_0_12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41" name="Google Shape;241;g99f1de2ff6_0_12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42" name="Google Shape;242;g99f1de2ff6_0_121"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44" name="Google Shape;244;g99f1de2ff6_0_121"/>
          <p:cNvSpPr txBox="1"/>
          <p:nvPr/>
        </p:nvSpPr>
        <p:spPr>
          <a:xfrm>
            <a:off x="705600" y="2166925"/>
            <a:ext cx="10964700" cy="14760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2.2.1. </a:t>
            </a:r>
            <a:r>
              <a:rPr lang="en-US" sz="2400" b="1" dirty="0"/>
              <a:t>Conceptual design</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dirty="0"/>
              <a:t>The 5 </a:t>
            </a:r>
            <a:r>
              <a:rPr lang="en-US" sz="1800" dirty="0" err="1"/>
              <a:t>Ws</a:t>
            </a:r>
            <a:r>
              <a:rPr lang="en-US" sz="1800" dirty="0"/>
              <a:t> and the H</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a:ln>
                  <a:noFill/>
                </a:ln>
                <a:solidFill>
                  <a:srgbClr val="000000"/>
                </a:solidFill>
                <a:effectLst/>
                <a:uLnTx/>
                <a:uFillTx/>
                <a:latin typeface="Arial"/>
                <a:cs typeface="Arial"/>
                <a:sym typeface="Arial"/>
              </a:rPr>
              <a:t>Questionnaire set-up</a:t>
            </a:r>
            <a:endParaRPr sz="1800" dirty="0"/>
          </a:p>
        </p:txBody>
      </p:sp>
      <p:graphicFrame>
        <p:nvGraphicFramePr>
          <p:cNvPr id="245" name="Google Shape;245;g99f1de2ff6_0_121"/>
          <p:cNvGraphicFramePr/>
          <p:nvPr>
            <p:extLst>
              <p:ext uri="{D42A27DB-BD31-4B8C-83A1-F6EECF244321}">
                <p14:modId xmlns:p14="http://schemas.microsoft.com/office/powerpoint/2010/main" val="1075285759"/>
              </p:ext>
            </p:extLst>
          </p:nvPr>
        </p:nvGraphicFramePr>
        <p:xfrm>
          <a:off x="811823" y="3868717"/>
          <a:ext cx="10287000" cy="2103090"/>
        </p:xfrm>
        <a:graphic>
          <a:graphicData uri="http://schemas.openxmlformats.org/drawingml/2006/table">
            <a:tbl>
              <a:tblPr>
                <a:noFill/>
                <a:tableStyleId>{50E35A3D-3988-4E9A-BC07-7FC6C5C1A2C8}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1725170">
                <a:tc>
                  <a:txBody>
                    <a:bodyPr/>
                    <a:lstStyle/>
                    <a:p>
                      <a:pPr marL="457200" lvl="0" indent="0" algn="l" rtl="0">
                        <a:lnSpc>
                          <a:spcPct val="150000"/>
                        </a:lnSpc>
                        <a:spcBef>
                          <a:spcPts val="0"/>
                        </a:spcBef>
                        <a:spcAft>
                          <a:spcPts val="0"/>
                        </a:spcAft>
                        <a:buNone/>
                      </a:pPr>
                      <a:r>
                        <a:rPr lang="en-US" sz="1800" b="1" dirty="0">
                          <a:solidFill>
                            <a:schemeClr val="dk1"/>
                          </a:solidFill>
                        </a:rPr>
                        <a:t>Content</a:t>
                      </a:r>
                      <a:endParaRPr sz="1800" b="1" dirty="0">
                        <a:solidFill>
                          <a:schemeClr val="dk1"/>
                        </a:solidFill>
                      </a:endParaRPr>
                    </a:p>
                    <a:p>
                      <a:pPr marL="457200" lvl="0" indent="0" algn="l" rtl="0">
                        <a:lnSpc>
                          <a:spcPct val="150000"/>
                        </a:lnSpc>
                        <a:spcBef>
                          <a:spcPts val="0"/>
                        </a:spcBef>
                        <a:spcAft>
                          <a:spcPts val="0"/>
                        </a:spcAft>
                        <a:buNone/>
                      </a:pPr>
                      <a:r>
                        <a:rPr lang="en-US" sz="1800" dirty="0">
                          <a:solidFill>
                            <a:schemeClr val="dk1"/>
                          </a:solidFill>
                        </a:rPr>
                        <a:t>Socio-Anagraphic information;</a:t>
                      </a:r>
                      <a:endParaRPr sz="1800" dirty="0">
                        <a:solidFill>
                          <a:schemeClr val="dk1"/>
                        </a:solidFill>
                      </a:endParaRPr>
                    </a:p>
                    <a:p>
                      <a:pPr marL="457200" lvl="0" indent="0" algn="l" rtl="0">
                        <a:lnSpc>
                          <a:spcPct val="150000"/>
                        </a:lnSpc>
                        <a:spcBef>
                          <a:spcPts val="0"/>
                        </a:spcBef>
                        <a:spcAft>
                          <a:spcPts val="0"/>
                        </a:spcAft>
                        <a:buNone/>
                      </a:pPr>
                      <a:r>
                        <a:rPr lang="en-US" sz="1800" dirty="0">
                          <a:solidFill>
                            <a:schemeClr val="dk1"/>
                          </a:solidFill>
                        </a:rPr>
                        <a:t>Attitudes;</a:t>
                      </a:r>
                      <a:endParaRPr sz="1800" dirty="0">
                        <a:solidFill>
                          <a:schemeClr val="dk1"/>
                        </a:solidFill>
                      </a:endParaRPr>
                    </a:p>
                    <a:p>
                      <a:pPr marL="457200" lvl="0" indent="0" algn="l" rtl="0">
                        <a:lnSpc>
                          <a:spcPct val="150000"/>
                        </a:lnSpc>
                        <a:spcBef>
                          <a:spcPts val="0"/>
                        </a:spcBef>
                        <a:spcAft>
                          <a:spcPts val="0"/>
                        </a:spcAft>
                        <a:buNone/>
                      </a:pPr>
                      <a:r>
                        <a:rPr lang="en-US" sz="1800" dirty="0">
                          <a:solidFill>
                            <a:schemeClr val="dk1"/>
                          </a:solidFill>
                        </a:rPr>
                        <a:t>Behaviors;</a:t>
                      </a:r>
                      <a:endParaRPr sz="1800" dirty="0">
                        <a:solidFill>
                          <a:schemeClr val="dk1"/>
                        </a:solidFill>
                      </a:endParaRPr>
                    </a:p>
                    <a:p>
                      <a:pPr marL="0" lvl="0" indent="0" algn="l" rtl="0">
                        <a:spcBef>
                          <a:spcPts val="0"/>
                        </a:spcBef>
                        <a:spcAft>
                          <a:spcPts val="0"/>
                        </a:spcAft>
                        <a:buNone/>
                      </a:pPr>
                      <a:endParaRPr sz="1800" dirty="0"/>
                    </a:p>
                  </a:txBody>
                  <a:tcPr marL="91425" marR="91425" marT="91425" marB="91425"/>
                </a:tc>
                <a:tc>
                  <a:txBody>
                    <a:bodyPr/>
                    <a:lstStyle/>
                    <a:p>
                      <a:pPr marL="457200" lvl="0" indent="0" algn="l" rtl="0">
                        <a:lnSpc>
                          <a:spcPct val="150000"/>
                        </a:lnSpc>
                        <a:spcBef>
                          <a:spcPts val="0"/>
                        </a:spcBef>
                        <a:spcAft>
                          <a:spcPts val="0"/>
                        </a:spcAft>
                        <a:buNone/>
                      </a:pPr>
                      <a:r>
                        <a:rPr lang="en-US" sz="1800" b="1" dirty="0">
                          <a:solidFill>
                            <a:schemeClr val="dk1"/>
                          </a:solidFill>
                        </a:rPr>
                        <a:t>Form</a:t>
                      </a:r>
                      <a:endParaRPr sz="1800" b="1" dirty="0">
                        <a:solidFill>
                          <a:schemeClr val="dk1"/>
                        </a:solidFill>
                      </a:endParaRPr>
                    </a:p>
                    <a:p>
                      <a:pPr marL="457200" lvl="0" indent="0" algn="l" rtl="0">
                        <a:lnSpc>
                          <a:spcPct val="150000"/>
                        </a:lnSpc>
                        <a:spcBef>
                          <a:spcPts val="0"/>
                        </a:spcBef>
                        <a:spcAft>
                          <a:spcPts val="0"/>
                        </a:spcAft>
                        <a:buNone/>
                      </a:pPr>
                      <a:r>
                        <a:rPr lang="en-US" sz="1800" dirty="0">
                          <a:solidFill>
                            <a:schemeClr val="dk1"/>
                          </a:solidFill>
                        </a:rPr>
                        <a:t>Open-ended question;</a:t>
                      </a:r>
                      <a:endParaRPr sz="1800" dirty="0">
                        <a:solidFill>
                          <a:schemeClr val="dk1"/>
                        </a:solidFill>
                      </a:endParaRPr>
                    </a:p>
                    <a:p>
                      <a:pPr marL="457200" lvl="0" indent="0" algn="l" rtl="0">
                        <a:lnSpc>
                          <a:spcPct val="150000"/>
                        </a:lnSpc>
                        <a:spcBef>
                          <a:spcPts val="0"/>
                        </a:spcBef>
                        <a:spcAft>
                          <a:spcPts val="0"/>
                        </a:spcAft>
                        <a:buNone/>
                      </a:pPr>
                      <a:r>
                        <a:rPr lang="en-US" sz="1800" dirty="0">
                          <a:solidFill>
                            <a:schemeClr val="dk1"/>
                          </a:solidFill>
                        </a:rPr>
                        <a:t>Closed-ended questions;</a:t>
                      </a:r>
                      <a:endParaRPr sz="1800" dirty="0">
                        <a:solidFill>
                          <a:schemeClr val="dk1"/>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3" name="Google Shape;273;g99f1de2ff6_0_142">
            <a:extLst>
              <a:ext uri="{FF2B5EF4-FFF2-40B4-BE49-F238E27FC236}">
                <a16:creationId xmlns:a16="http://schemas.microsoft.com/office/drawing/2014/main" id="{A6477A0E-463C-40F8-93FE-6BABD5FBE65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99f1de2ff6_0_11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51" name="Google Shape;251;g99f1de2ff6_0_11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52" name="Google Shape;252;g99f1de2ff6_0_11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54" name="Google Shape;254;g99f1de2ff6_0_112"/>
          <p:cNvSpPr txBox="1"/>
          <p:nvPr/>
        </p:nvSpPr>
        <p:spPr>
          <a:xfrm>
            <a:off x="705588" y="1912137"/>
            <a:ext cx="10964700" cy="9000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a:ln>
                  <a:noFill/>
                </a:ln>
                <a:solidFill>
                  <a:srgbClr val="000000"/>
                </a:solidFill>
                <a:effectLst/>
                <a:uLnTx/>
                <a:uFillTx/>
                <a:latin typeface="Arial"/>
                <a:cs typeface="Arial"/>
                <a:sym typeface="Arial"/>
              </a:rPr>
              <a:t>Questionnaire set-up</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t>Advantages and disadvantages of question form:</a:t>
            </a:r>
            <a:endParaRPr sz="1800" dirty="0"/>
          </a:p>
        </p:txBody>
      </p:sp>
      <p:graphicFrame>
        <p:nvGraphicFramePr>
          <p:cNvPr id="255" name="Google Shape;255;g99f1de2ff6_0_112"/>
          <p:cNvGraphicFramePr/>
          <p:nvPr>
            <p:extLst>
              <p:ext uri="{D42A27DB-BD31-4B8C-83A1-F6EECF244321}">
                <p14:modId xmlns:p14="http://schemas.microsoft.com/office/powerpoint/2010/main" val="2137813299"/>
              </p:ext>
            </p:extLst>
          </p:nvPr>
        </p:nvGraphicFramePr>
        <p:xfrm>
          <a:off x="705588" y="2952481"/>
          <a:ext cx="10610113" cy="3196850"/>
        </p:xfrm>
        <a:graphic>
          <a:graphicData uri="http://schemas.openxmlformats.org/drawingml/2006/table">
            <a:tbl>
              <a:tblPr>
                <a:noFill/>
                <a:tableStyleId>{DFB421AC-824C-4B51-AFB0-AD003B1F606A}</a:tableStyleId>
              </a:tblPr>
              <a:tblGrid>
                <a:gridCol w="1980462">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819651">
                  <a:extLst>
                    <a:ext uri="{9D8B030D-6E8A-4147-A177-3AD203B41FA5}">
                      <a16:colId xmlns:a16="http://schemas.microsoft.com/office/drawing/2014/main" val="20002"/>
                    </a:ext>
                  </a:extLst>
                </a:gridCol>
              </a:tblGrid>
              <a:tr h="451383">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dirty="0"/>
                        <a:t>ADVANTAGES</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dirty="0"/>
                        <a:t>DISADVANTAGES</a:t>
                      </a:r>
                      <a:endParaRPr sz="1800" b="1" dirty="0"/>
                    </a:p>
                  </a:txBody>
                  <a:tcPr marL="91425" marR="91425" marT="91425" marB="91425"/>
                </a:tc>
                <a:extLst>
                  <a:ext uri="{0D108BD9-81ED-4DB2-BD59-A6C34878D82A}">
                    <a16:rowId xmlns:a16="http://schemas.microsoft.com/office/drawing/2014/main" val="10000"/>
                  </a:ext>
                </a:extLst>
              </a:tr>
              <a:tr h="2725329">
                <a:tc>
                  <a:txBody>
                    <a:bodyPr/>
                    <a:lstStyle/>
                    <a:p>
                      <a:pPr marL="0" lvl="0" indent="0" algn="ctr" rtl="0">
                        <a:lnSpc>
                          <a:spcPct val="115000"/>
                        </a:lnSpc>
                        <a:spcBef>
                          <a:spcPts val="0"/>
                        </a:spcBef>
                        <a:spcAft>
                          <a:spcPts val="0"/>
                        </a:spcAft>
                        <a:buNone/>
                      </a:pPr>
                      <a:r>
                        <a:rPr lang="en-US" sz="1800" b="1" dirty="0"/>
                        <a:t>OPEN-ENDED QUESTIONS</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n-US" sz="1600" dirty="0"/>
                        <a:t>Freedom of expression, spontaneity.</a:t>
                      </a:r>
                      <a:endParaRPr sz="1600" dirty="0"/>
                    </a:p>
                    <a:p>
                      <a:pPr marL="342900" lvl="0" indent="-342900" algn="l" rtl="0">
                        <a:lnSpc>
                          <a:spcPct val="115000"/>
                        </a:lnSpc>
                        <a:spcBef>
                          <a:spcPts val="1000"/>
                        </a:spcBef>
                        <a:spcAft>
                          <a:spcPts val="0"/>
                        </a:spcAft>
                        <a:buFont typeface="+mj-lt"/>
                        <a:buAutoNum type="arabicPeriod"/>
                      </a:pPr>
                      <a:r>
                        <a:rPr lang="en-US" sz="1600" dirty="0"/>
                        <a:t>Useful when it is not possible to really anticipate possible answers.</a:t>
                      </a:r>
                      <a:endParaRPr sz="1600" dirty="0"/>
                    </a:p>
                    <a:p>
                      <a:pPr marL="342900" lvl="0" indent="-342900" algn="l" rtl="0">
                        <a:lnSpc>
                          <a:spcPct val="115000"/>
                        </a:lnSpc>
                        <a:spcBef>
                          <a:spcPts val="1000"/>
                        </a:spcBef>
                        <a:spcAft>
                          <a:spcPts val="0"/>
                        </a:spcAft>
                        <a:buFont typeface="+mj-lt"/>
                        <a:buAutoNum type="arabicPeriod"/>
                      </a:pPr>
                      <a:r>
                        <a:rPr lang="en-US" sz="1600" dirty="0"/>
                        <a:t>Useful for dealing with complex/delicate problems.</a:t>
                      </a:r>
                      <a:endParaRPr sz="1600"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n-US" sz="1600" dirty="0"/>
                        <a:t>Too vague and difficult to understand</a:t>
                      </a:r>
                      <a:endParaRPr sz="1600" dirty="0"/>
                    </a:p>
                    <a:p>
                      <a:pPr marL="342900" lvl="0" indent="-342900" algn="l" rtl="0">
                        <a:lnSpc>
                          <a:spcPct val="115000"/>
                        </a:lnSpc>
                        <a:spcBef>
                          <a:spcPts val="1000"/>
                        </a:spcBef>
                        <a:spcAft>
                          <a:spcPts val="0"/>
                        </a:spcAft>
                        <a:buFont typeface="+mj-lt"/>
                        <a:buAutoNum type="arabicPeriod"/>
                      </a:pPr>
                      <a:r>
                        <a:rPr lang="en-US" sz="1600" dirty="0"/>
                        <a:t>Coding issues (e.g. generic or inaccurate answers)</a:t>
                      </a:r>
                      <a:endParaRPr sz="1600" dirty="0"/>
                    </a:p>
                    <a:p>
                      <a:pPr marL="342900" lvl="0" indent="-342900" algn="l" rtl="0">
                        <a:lnSpc>
                          <a:spcPct val="115000"/>
                        </a:lnSpc>
                        <a:spcBef>
                          <a:spcPts val="1000"/>
                        </a:spcBef>
                        <a:spcAft>
                          <a:spcPts val="0"/>
                        </a:spcAft>
                        <a:buFont typeface="+mj-lt"/>
                        <a:buAutoNum type="arabicPeriod"/>
                      </a:pPr>
                      <a:r>
                        <a:rPr lang="en-US" sz="1600" dirty="0"/>
                        <a:t>Answer quality depending on education level</a:t>
                      </a:r>
                      <a:endParaRPr sz="1600" dirty="0"/>
                    </a:p>
                    <a:p>
                      <a:pPr marL="342900" lvl="0" indent="-342900" algn="l" rtl="0">
                        <a:lnSpc>
                          <a:spcPct val="115000"/>
                        </a:lnSpc>
                        <a:spcBef>
                          <a:spcPts val="1000"/>
                        </a:spcBef>
                        <a:spcAft>
                          <a:spcPts val="0"/>
                        </a:spcAft>
                        <a:buFont typeface="+mj-lt"/>
                        <a:buAutoNum type="arabicPeriod"/>
                      </a:pPr>
                      <a:r>
                        <a:rPr lang="en-US" sz="1600" dirty="0"/>
                        <a:t>Individuals who are not used to conceptualized in written form penalized</a:t>
                      </a:r>
                      <a:endParaRPr sz="1600" dirty="0"/>
                    </a:p>
                    <a:p>
                      <a:pPr marL="342900" lvl="0" indent="-342900" algn="l" rtl="0">
                        <a:lnSpc>
                          <a:spcPct val="115000"/>
                        </a:lnSpc>
                        <a:spcBef>
                          <a:spcPts val="1000"/>
                        </a:spcBef>
                        <a:spcAft>
                          <a:spcPts val="0"/>
                        </a:spcAft>
                        <a:buFont typeface="+mj-lt"/>
                        <a:buAutoNum type="arabicPeriod"/>
                      </a:pPr>
                      <a:r>
                        <a:rPr lang="en-US" sz="1600" dirty="0"/>
                        <a:t>Demanding, high rejection rate</a:t>
                      </a:r>
                      <a:endParaRPr sz="1600" dirty="0"/>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82BFF108-7AD0-4851-BD76-4EFB7E33D0F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99f1de2ff6_0_1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61" name="Google Shape;261;g99f1de2ff6_0_1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62" name="Google Shape;262;g99f1de2ff6_0_1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64" name="Google Shape;264;g99f1de2ff6_0_132"/>
          <p:cNvSpPr txBox="1"/>
          <p:nvPr/>
        </p:nvSpPr>
        <p:spPr>
          <a:xfrm>
            <a:off x="705625" y="1908926"/>
            <a:ext cx="10964700" cy="9000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a:ln>
                  <a:noFill/>
                </a:ln>
                <a:solidFill>
                  <a:srgbClr val="000000"/>
                </a:solidFill>
                <a:effectLst/>
                <a:uLnTx/>
                <a:uFillTx/>
                <a:latin typeface="Arial"/>
                <a:cs typeface="Arial"/>
                <a:sym typeface="Arial"/>
              </a:rPr>
              <a:t>Questionnaire set-up</a:t>
            </a:r>
            <a:endParaRPr lang="en-US" sz="1800" dirty="0"/>
          </a:p>
        </p:txBody>
      </p:sp>
      <p:graphicFrame>
        <p:nvGraphicFramePr>
          <p:cNvPr id="265" name="Google Shape;265;g99f1de2ff6_0_132"/>
          <p:cNvGraphicFramePr/>
          <p:nvPr>
            <p:extLst>
              <p:ext uri="{D42A27DB-BD31-4B8C-83A1-F6EECF244321}">
                <p14:modId xmlns:p14="http://schemas.microsoft.com/office/powerpoint/2010/main" val="55303636"/>
              </p:ext>
            </p:extLst>
          </p:nvPr>
        </p:nvGraphicFramePr>
        <p:xfrm>
          <a:off x="705625" y="2500436"/>
          <a:ext cx="10552925" cy="3789239"/>
        </p:xfrm>
        <a:graphic>
          <a:graphicData uri="http://schemas.openxmlformats.org/drawingml/2006/table">
            <a:tbl>
              <a:tblPr>
                <a:noFill/>
                <a:tableStyleId>{DFB421AC-824C-4B51-AFB0-AD003B1F606A}</a:tableStyleId>
              </a:tblPr>
              <a:tblGrid>
                <a:gridCol w="2075712">
                  <a:extLst>
                    <a:ext uri="{9D8B030D-6E8A-4147-A177-3AD203B41FA5}">
                      <a16:colId xmlns:a16="http://schemas.microsoft.com/office/drawing/2014/main" val="20000"/>
                    </a:ext>
                  </a:extLst>
                </a:gridCol>
                <a:gridCol w="4362413">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4543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dirty="0"/>
                        <a:t>ADVANTAGES</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dirty="0"/>
                        <a:t>DISADVANTAGES</a:t>
                      </a:r>
                      <a:endParaRPr sz="1800" b="1" dirty="0"/>
                    </a:p>
                  </a:txBody>
                  <a:tcPr marL="91425" marR="91425" marT="91425" marB="91425"/>
                </a:tc>
                <a:extLst>
                  <a:ext uri="{0D108BD9-81ED-4DB2-BD59-A6C34878D82A}">
                    <a16:rowId xmlns:a16="http://schemas.microsoft.com/office/drawing/2014/main" val="10000"/>
                  </a:ext>
                </a:extLst>
              </a:tr>
              <a:tr h="2883125">
                <a:tc>
                  <a:txBody>
                    <a:bodyPr/>
                    <a:lstStyle/>
                    <a:p>
                      <a:pPr marL="0" lvl="0" indent="0" algn="ctr" rtl="0">
                        <a:lnSpc>
                          <a:spcPct val="115000"/>
                        </a:lnSpc>
                        <a:spcBef>
                          <a:spcPts val="0"/>
                        </a:spcBef>
                        <a:spcAft>
                          <a:spcPts val="0"/>
                        </a:spcAft>
                        <a:buNone/>
                      </a:pPr>
                      <a:r>
                        <a:rPr lang="en-US" sz="1800" b="1" dirty="0"/>
                        <a:t>CLOSED-ENDED QUESTIONS</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n-US" sz="1600" dirty="0">
                          <a:solidFill>
                            <a:srgbClr val="404040"/>
                          </a:solidFill>
                        </a:rPr>
                        <a:t>Standardized (easy comparison).</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Easy coding.</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Multiple-answers help in clarifying the questions.</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Elicit truthful answers when it comes to sensitive data.</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Stimulate memory when focused on past events.</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The interviewee is facilitated.</a:t>
                      </a:r>
                      <a:endParaRPr sz="1600" dirty="0">
                        <a:solidFill>
                          <a:srgbClr val="404040"/>
                        </a:solidFill>
                      </a:endParaRPr>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n-US" sz="1600" dirty="0">
                          <a:solidFill>
                            <a:srgbClr val="404040"/>
                          </a:solidFill>
                        </a:rPr>
                        <a:t>The interviewee could provide random answers.</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The answers proposed may influence the response by excluding further alternatives.</a:t>
                      </a:r>
                      <a:endParaRPr sz="1600" dirty="0">
                        <a:solidFill>
                          <a:srgbClr val="404040"/>
                        </a:solidFill>
                      </a:endParaRPr>
                    </a:p>
                    <a:p>
                      <a:pPr marL="342900" lvl="0" indent="-342900" algn="l" rtl="0">
                        <a:lnSpc>
                          <a:spcPct val="115000"/>
                        </a:lnSpc>
                        <a:spcBef>
                          <a:spcPts val="1000"/>
                        </a:spcBef>
                        <a:spcAft>
                          <a:spcPts val="0"/>
                        </a:spcAft>
                        <a:buFont typeface="+mj-lt"/>
                        <a:buAutoNum type="arabicPeriod"/>
                      </a:pPr>
                      <a:r>
                        <a:rPr lang="en-US" sz="1600" dirty="0">
                          <a:solidFill>
                            <a:srgbClr val="404040"/>
                          </a:solidFill>
                        </a:rPr>
                        <a:t>In long inquiries, the order of questions may influence respondents.</a:t>
                      </a:r>
                      <a:endParaRPr sz="1600" dirty="0">
                        <a:solidFill>
                          <a:srgbClr val="404040"/>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B1799889-B370-4339-B41F-6C18907E73B5}"/>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a:ln>
                  <a:noFill/>
                </a:ln>
                <a:solidFill>
                  <a:srgbClr val="000000"/>
                </a:solidFill>
                <a:effectLst/>
                <a:uLnTx/>
                <a:uFillTx/>
                <a:latin typeface="Arial"/>
                <a:cs typeface="Arial"/>
                <a:sym typeface="Arial"/>
              </a:rPr>
              <a:t>Questionnaire set-up</a:t>
            </a:r>
            <a:endParaRPr lang="en-US" sz="1800" dirty="0"/>
          </a:p>
          <a:p>
            <a:pPr marL="0" marR="0" lvl="0" indent="0" algn="l" rtl="0">
              <a:lnSpc>
                <a:spcPct val="120000"/>
              </a:lnSpc>
              <a:spcBef>
                <a:spcPts val="0"/>
              </a:spcBef>
              <a:spcAft>
                <a:spcPts val="0"/>
              </a:spcAft>
              <a:buNone/>
            </a:pPr>
            <a:endParaRPr lang="en-US" sz="2000" dirty="0"/>
          </a:p>
          <a:p>
            <a:pPr marL="0" marR="0" lvl="0" indent="0" algn="l" rtl="0">
              <a:lnSpc>
                <a:spcPct val="120000"/>
              </a:lnSpc>
              <a:spcBef>
                <a:spcPts val="0"/>
              </a:spcBef>
              <a:spcAft>
                <a:spcPts val="0"/>
              </a:spcAft>
              <a:buNone/>
            </a:pPr>
            <a:r>
              <a:rPr lang="en-US" sz="2000" dirty="0"/>
              <a:t>Questions formulation</a:t>
            </a:r>
            <a:endParaRPr sz="2000" dirty="0"/>
          </a:p>
          <a:p>
            <a:pPr marL="457200" marR="0" lvl="0" indent="-342900" algn="l" rtl="0">
              <a:lnSpc>
                <a:spcPct val="120000"/>
              </a:lnSpc>
              <a:spcBef>
                <a:spcPts val="0"/>
              </a:spcBef>
              <a:spcAft>
                <a:spcPts val="0"/>
              </a:spcAft>
              <a:buSzPts val="1800"/>
              <a:buChar char="●"/>
            </a:pPr>
            <a:r>
              <a:rPr lang="en-US" sz="1800" dirty="0"/>
              <a:t>Simple Language </a:t>
            </a:r>
            <a:r>
              <a:rPr lang="en-US" sz="1600" dirty="0"/>
              <a:t>(avoid aulic/flowery language);</a:t>
            </a:r>
            <a:endParaRPr sz="1300" dirty="0">
              <a:solidFill>
                <a:srgbClr val="3494BA"/>
              </a:solidFill>
            </a:endParaRPr>
          </a:p>
          <a:p>
            <a:pPr marL="457200" marR="0" lvl="0" indent="-342900" algn="l" rtl="0">
              <a:lnSpc>
                <a:spcPct val="120000"/>
              </a:lnSpc>
              <a:spcBef>
                <a:spcPts val="0"/>
              </a:spcBef>
              <a:spcAft>
                <a:spcPts val="0"/>
              </a:spcAft>
              <a:buSzPts val="1800"/>
              <a:buChar char="●"/>
            </a:pPr>
            <a:r>
              <a:rPr lang="en-US" sz="1800" dirty="0"/>
              <a:t>Simple Syntax	</a:t>
            </a:r>
            <a:r>
              <a:rPr lang="en-US" sz="1600" dirty="0"/>
              <a:t>(avoid double negative,  avoid to require cognitive effort to the respondents);</a:t>
            </a:r>
            <a:endParaRPr sz="1600" dirty="0"/>
          </a:p>
          <a:p>
            <a:pPr marL="457200" marR="0" lvl="0" indent="-342900" algn="l" rtl="0">
              <a:lnSpc>
                <a:spcPct val="120000"/>
              </a:lnSpc>
              <a:spcBef>
                <a:spcPts val="0"/>
              </a:spcBef>
              <a:spcAft>
                <a:spcPts val="0"/>
              </a:spcAft>
              <a:buSzPts val="1800"/>
              <a:buChar char="●"/>
            </a:pPr>
            <a:r>
              <a:rPr lang="en-US" sz="1800" dirty="0"/>
              <a:t>Simple Content	</a:t>
            </a:r>
            <a:r>
              <a:rPr lang="en-US" sz="1600" dirty="0"/>
              <a:t>(investigate one feature at time, therefore avoid multiple statements in the same question)</a:t>
            </a:r>
          </a:p>
          <a:p>
            <a:pPr marL="114300" marR="0" lvl="0" algn="l" rtl="0">
              <a:lnSpc>
                <a:spcPct val="120000"/>
              </a:lnSpc>
              <a:spcBef>
                <a:spcPts val="0"/>
              </a:spcBef>
              <a:spcAft>
                <a:spcPts val="0"/>
              </a:spcAft>
              <a:buSzPts val="1800"/>
            </a:pPr>
            <a:endParaRPr sz="1500" i="1" dirty="0">
              <a:solidFill>
                <a:srgbClr val="404040"/>
              </a:solidFill>
            </a:endParaRPr>
          </a:p>
          <a:p>
            <a:pPr marL="0" lvl="0" indent="0" algn="l" rtl="0">
              <a:lnSpc>
                <a:spcPct val="120000"/>
              </a:lnSpc>
              <a:spcBef>
                <a:spcPts val="0"/>
              </a:spcBef>
              <a:spcAft>
                <a:spcPts val="0"/>
              </a:spcAft>
              <a:buNone/>
            </a:pPr>
            <a:r>
              <a:rPr lang="en-US" sz="2000" dirty="0">
                <a:solidFill>
                  <a:schemeClr val="dk1"/>
                </a:solidFill>
              </a:rPr>
              <a:t>Questions order</a:t>
            </a:r>
            <a:endParaRPr sz="2000" dirty="0">
              <a:solidFill>
                <a:schemeClr val="dk1"/>
              </a:solidFill>
            </a:endParaRPr>
          </a:p>
          <a:p>
            <a:pPr marL="457200" lvl="0" indent="-342900" algn="l" rtl="0">
              <a:lnSpc>
                <a:spcPct val="120000"/>
              </a:lnSpc>
              <a:spcBef>
                <a:spcPts val="0"/>
              </a:spcBef>
              <a:spcAft>
                <a:spcPts val="0"/>
              </a:spcAft>
              <a:buClr>
                <a:schemeClr val="dk1"/>
              </a:buClr>
              <a:buSzPts val="1800"/>
              <a:buChar char="●"/>
            </a:pPr>
            <a:r>
              <a:rPr lang="en-US" sz="1800" dirty="0">
                <a:solidFill>
                  <a:schemeClr val="dk1"/>
                </a:solidFill>
              </a:rPr>
              <a:t>Easiest answers first;</a:t>
            </a:r>
            <a:endParaRPr sz="1800" dirty="0">
              <a:solidFill>
                <a:schemeClr val="dk1"/>
              </a:solidFill>
            </a:endParaRPr>
          </a:p>
          <a:p>
            <a:pPr marL="457200" lvl="0" indent="-342900" algn="l" rtl="0">
              <a:lnSpc>
                <a:spcPct val="120000"/>
              </a:lnSpc>
              <a:spcBef>
                <a:spcPts val="0"/>
              </a:spcBef>
              <a:spcAft>
                <a:spcPts val="0"/>
              </a:spcAft>
              <a:buClr>
                <a:schemeClr val="dk1"/>
              </a:buClr>
              <a:buSzPts val="1800"/>
              <a:buChar char="●"/>
            </a:pPr>
            <a:r>
              <a:rPr lang="en-US" sz="1800" dirty="0">
                <a:solidFill>
                  <a:schemeClr val="dk1"/>
                </a:solidFill>
              </a:rPr>
              <a:t>Follow a logical order;</a:t>
            </a:r>
            <a:endParaRPr sz="1800" dirty="0">
              <a:solidFill>
                <a:schemeClr val="dk1"/>
              </a:solidFill>
            </a:endParaRPr>
          </a:p>
          <a:p>
            <a:pPr marL="457200" lvl="0" indent="-342900" algn="l" rtl="0">
              <a:lnSpc>
                <a:spcPct val="120000"/>
              </a:lnSpc>
              <a:spcBef>
                <a:spcPts val="0"/>
              </a:spcBef>
              <a:spcAft>
                <a:spcPts val="0"/>
              </a:spcAft>
              <a:buClr>
                <a:schemeClr val="dk1"/>
              </a:buClr>
              <a:buSzPts val="1800"/>
              <a:buChar char="●"/>
            </a:pPr>
            <a:r>
              <a:rPr lang="en-US" sz="1800" dirty="0">
                <a:solidFill>
                  <a:schemeClr val="dk1"/>
                </a:solidFill>
              </a:rPr>
              <a:t>Open-ended/sensitive questions at the end;</a:t>
            </a:r>
            <a:endParaRPr sz="1800" dirty="0">
              <a:solidFill>
                <a:schemeClr val="dk1"/>
              </a:solidFill>
            </a:endParaRPr>
          </a:p>
          <a:p>
            <a:pPr marL="457200" lvl="0" indent="-342900" algn="l" rtl="0">
              <a:lnSpc>
                <a:spcPct val="120000"/>
              </a:lnSpc>
              <a:spcBef>
                <a:spcPts val="0"/>
              </a:spcBef>
              <a:spcAft>
                <a:spcPts val="0"/>
              </a:spcAft>
              <a:buClr>
                <a:schemeClr val="dk1"/>
              </a:buClr>
              <a:buSzPts val="1800"/>
              <a:buChar char="●"/>
            </a:pPr>
            <a:r>
              <a:rPr lang="en-US" sz="1800" dirty="0">
                <a:solidFill>
                  <a:schemeClr val="dk1"/>
                </a:solidFill>
              </a:rPr>
              <a:t>Alternate length and type;</a:t>
            </a:r>
            <a:endParaRPr sz="1800" dirty="0">
              <a:solidFill>
                <a:schemeClr val="dk1"/>
              </a:solidFill>
            </a:endParaRP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2.2.3. </a:t>
            </a:r>
            <a:r>
              <a:rPr kumimoji="0" lang="en-US" sz="2400" b="1" i="0" u="none" strike="noStrike" kern="0" cap="none" spc="0" normalizeH="0" baseline="0" noProof="0" dirty="0">
                <a:ln>
                  <a:noFill/>
                </a:ln>
                <a:solidFill>
                  <a:srgbClr val="000000"/>
                </a:solidFill>
                <a:effectLst/>
                <a:uLnTx/>
                <a:uFillTx/>
                <a:latin typeface="Arial"/>
                <a:cs typeface="Arial"/>
                <a:sym typeface="Arial"/>
              </a:rPr>
              <a:t>Verification</a:t>
            </a:r>
            <a:endParaRPr lang="en-US" sz="1800" dirty="0"/>
          </a:p>
          <a:p>
            <a:pPr lvl="0" algn="just">
              <a:lnSpc>
                <a:spcPct val="120000"/>
              </a:lnSpc>
              <a:spcAft>
                <a:spcPts val="1000"/>
              </a:spcAft>
            </a:pPr>
            <a:endParaRPr lang="en-US" sz="2000" dirty="0">
              <a:ea typeface="Arial Rounded"/>
            </a:endParaRPr>
          </a:p>
          <a:p>
            <a:pPr lvl="0" algn="just">
              <a:lnSpc>
                <a:spcPct val="120000"/>
              </a:lnSpc>
              <a:spcAft>
                <a:spcPts val="1000"/>
              </a:spcAft>
            </a:pPr>
            <a:r>
              <a:rPr lang="en-US" sz="2000" u="none" strike="noStrike" dirty="0">
                <a:effectLst/>
                <a:latin typeface="Arial Rounded"/>
                <a:ea typeface="Arial Rounded"/>
                <a:cs typeface="Arial Rounded"/>
              </a:rPr>
              <a:t>Evalua</a:t>
            </a:r>
            <a:r>
              <a:rPr lang="en-US" sz="2000" dirty="0">
                <a:latin typeface="Arial Rounded"/>
                <a:ea typeface="Arial Rounded"/>
                <a:cs typeface="Arial Rounded"/>
              </a:rPr>
              <a:t>te:</a:t>
            </a:r>
          </a:p>
          <a:p>
            <a:pPr marL="285750" lvl="6" indent="-285750" algn="just">
              <a:lnSpc>
                <a:spcPct val="120000"/>
              </a:lnSpc>
              <a:spcAft>
                <a:spcPts val="1000"/>
              </a:spcAft>
              <a:buSzPct val="106000"/>
              <a:buFontTx/>
              <a:buChar char="●"/>
            </a:pPr>
            <a:r>
              <a:rPr lang="en-US" sz="1800" u="none" strike="noStrike" dirty="0">
                <a:effectLst/>
                <a:latin typeface="Arial Rounded"/>
                <a:ea typeface="Arial Rounded"/>
                <a:cs typeface="Arial Rounded"/>
              </a:rPr>
              <a:t>congruity between the measurement tool and the cognitive needs of the survey;</a:t>
            </a:r>
          </a:p>
          <a:p>
            <a:pPr marL="285750" lvl="2" indent="-285750" algn="just">
              <a:lnSpc>
                <a:spcPct val="120000"/>
              </a:lnSpc>
              <a:spcAft>
                <a:spcPts val="1000"/>
              </a:spcAft>
              <a:buSzPct val="106000"/>
              <a:buFontTx/>
              <a:buChar char="●"/>
            </a:pPr>
            <a:r>
              <a:rPr lang="en-US" sz="1800" u="none" strike="noStrike" dirty="0">
                <a:effectLst/>
                <a:latin typeface="Arial Rounded"/>
                <a:ea typeface="Arial Rounded"/>
                <a:cs typeface="Arial Rounded"/>
              </a:rPr>
              <a:t>functionality as a communication tool</a:t>
            </a:r>
          </a:p>
          <a:p>
            <a:pPr marL="285750" lvl="2" indent="-285750" algn="just">
              <a:lnSpc>
                <a:spcPct val="120000"/>
              </a:lnSpc>
              <a:spcAft>
                <a:spcPts val="1000"/>
              </a:spcAft>
              <a:buSzPct val="106000"/>
              <a:buFontTx/>
              <a:buChar char="●"/>
            </a:pPr>
            <a:r>
              <a:rPr lang="en-US" sz="1800" dirty="0">
                <a:latin typeface="Arial Rounded"/>
                <a:ea typeface="Arial Rounded"/>
                <a:cs typeface="Arial Rounded"/>
              </a:rPr>
              <a:t>functionality</a:t>
            </a:r>
            <a:r>
              <a:rPr lang="en-US" sz="1800" u="none" strike="noStrike" dirty="0">
                <a:effectLst/>
                <a:latin typeface="Arial Rounded"/>
                <a:ea typeface="Arial Rounded"/>
                <a:cs typeface="Arial Rounded"/>
              </a:rPr>
              <a:t> as a useful tool for the interviewer.</a:t>
            </a:r>
          </a:p>
          <a:p>
            <a:pPr lvl="0" algn="just">
              <a:lnSpc>
                <a:spcPct val="120000"/>
              </a:lnSpc>
              <a:spcAft>
                <a:spcPts val="1000"/>
              </a:spcAft>
            </a:pPr>
            <a:endParaRPr lang="en-US" sz="1800" dirty="0">
              <a:latin typeface="Arial Rounded"/>
              <a:ea typeface="Arial Rounded"/>
              <a:cs typeface="Arial Rounded"/>
            </a:endParaRPr>
          </a:p>
          <a:p>
            <a:pPr lvl="0" algn="just">
              <a:lnSpc>
                <a:spcPct val="120000"/>
              </a:lnSpc>
              <a:spcAft>
                <a:spcPts val="1000"/>
              </a:spcAft>
            </a:pPr>
            <a:r>
              <a:rPr lang="en-US" sz="1800" u="none" strike="noStrike" dirty="0">
                <a:effectLst/>
                <a:latin typeface="Arial Rounded"/>
                <a:ea typeface="Arial Rounded"/>
                <a:cs typeface="Arial Rounded"/>
              </a:rPr>
              <a:t>Usually carried out through a </a:t>
            </a:r>
            <a:r>
              <a:rPr lang="en-US" sz="1800" b="1" i="1" u="none" strike="noStrike" dirty="0">
                <a:effectLst/>
                <a:latin typeface="Arial Rounded"/>
                <a:ea typeface="Arial Rounded"/>
                <a:cs typeface="Arial Rounded"/>
              </a:rPr>
              <a:t>pilot study</a:t>
            </a:r>
            <a:r>
              <a:rPr lang="en-US" sz="1800" u="none" strike="noStrike" dirty="0">
                <a:effectLst/>
                <a:latin typeface="Arial Rounded"/>
                <a:ea typeface="Arial Rounded"/>
                <a:cs typeface="Arial Rounded"/>
              </a:rPr>
              <a:t>, where the questionnaire is first administered to a reasoned sample. </a:t>
            </a:r>
            <a:endParaRPr lang="it-IT" sz="1800" u="none" strike="noStrike" dirty="0">
              <a:effectLst/>
              <a:latin typeface="Calibri" panose="020F0502020204030204" pitchFamily="34" charset="0"/>
              <a:ea typeface="Calibri" panose="020F0502020204030204" pitchFamily="34" charset="0"/>
            </a:endParaRP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val="2938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g5363c714d0_0_18"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81" name="Google Shape;281;g5363c714d0_0_18"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82" name="Google Shape;282;g5363c714d0_0_18" descr="image.png"/>
          <p:cNvPicPr preferRelativeResize="0"/>
          <p:nvPr/>
        </p:nvPicPr>
        <p:blipFill rotWithShape="1">
          <a:blip r:embed="rId5">
            <a:alphaModFix/>
          </a:blip>
          <a:srcRect/>
          <a:stretch/>
        </p:blipFill>
        <p:spPr>
          <a:xfrm>
            <a:off x="293687" y="555625"/>
            <a:ext cx="3902076" cy="1219200"/>
          </a:xfrm>
          <a:prstGeom prst="rect">
            <a:avLst/>
          </a:prstGeom>
          <a:noFill/>
          <a:ln>
            <a:noFill/>
          </a:ln>
        </p:spPr>
      </p:pic>
      <p:sp>
        <p:nvSpPr>
          <p:cNvPr id="283" name="Google Shape;283;g5363c714d0_0_18"/>
          <p:cNvSpPr txBox="1"/>
          <p:nvPr/>
        </p:nvSpPr>
        <p:spPr>
          <a:xfrm>
            <a:off x="471800" y="1981400"/>
            <a:ext cx="10847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Arial Rounded"/>
              <a:buNone/>
            </a:pPr>
            <a:r>
              <a:rPr lang="en-US" sz="2800" b="1" dirty="0">
                <a:latin typeface="Arial" panose="020B0604020202020204" pitchFamily="34" charset="0"/>
                <a:ea typeface="Arial Rounded"/>
                <a:cs typeface="Arial" panose="020B0604020202020204" pitchFamily="34" charset="0"/>
                <a:sym typeface="Arial Rounded"/>
              </a:rPr>
              <a:t>2</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800" b="1" dirty="0">
                <a:latin typeface="Arial" panose="020B0604020202020204" pitchFamily="34" charset="0"/>
                <a:ea typeface="Arial Rounded"/>
                <a:cs typeface="Arial" panose="020B0604020202020204" pitchFamily="34" charset="0"/>
                <a:sym typeface="Arial Rounded"/>
              </a:rPr>
              <a:t>3</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dirty="0">
                <a:latin typeface="Arial" panose="020B0604020202020204" pitchFamily="34" charset="0"/>
                <a:ea typeface="Arial Rounded"/>
                <a:cs typeface="Arial" panose="020B0604020202020204" pitchFamily="34" charset="0"/>
                <a:sym typeface="Arial Rounded"/>
              </a:rPr>
              <a:t>Data Analysis by using Pivot Table in Excel</a:t>
            </a:r>
            <a:endParaRPr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284" name="Google Shape;284;g5363c714d0_0_18"/>
          <p:cNvSpPr txBox="1"/>
          <p:nvPr/>
        </p:nvSpPr>
        <p:spPr>
          <a:xfrm>
            <a:off x="471800" y="2415268"/>
            <a:ext cx="10768200" cy="13059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900" dirty="0"/>
              <a:t>Pivot tables are interactive tables that allow the user to group and summarize large amounts of data in a more concise format. Pivot tables are built from a list of data by using some classical formulas in Excel, like sum, mean, min, max. In this tutorial we will use simulated survey, designed as if the data was collected in the Apulia Region.</a:t>
            </a:r>
            <a:endParaRPr sz="1900" dirty="0"/>
          </a:p>
        </p:txBody>
      </p:sp>
      <p:sp>
        <p:nvSpPr>
          <p:cNvPr id="3" name="Google Shape;273;g99f1de2ff6_0_142">
            <a:extLst>
              <a:ext uri="{FF2B5EF4-FFF2-40B4-BE49-F238E27FC236}">
                <a16:creationId xmlns:a16="http://schemas.microsoft.com/office/drawing/2014/main" id="{9F95E1FC-76E7-4505-8FFA-DBF84C09F67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pic>
        <p:nvPicPr>
          <p:cNvPr id="4" name="Picture 3">
            <a:extLst>
              <a:ext uri="{FF2B5EF4-FFF2-40B4-BE49-F238E27FC236}">
                <a16:creationId xmlns:a16="http://schemas.microsoft.com/office/drawing/2014/main" id="{191ABBB6-CF79-442B-A108-6B55C1F85E15}"/>
              </a:ext>
            </a:extLst>
          </p:cNvPr>
          <p:cNvPicPr>
            <a:picLocks noChangeAspect="1"/>
          </p:cNvPicPr>
          <p:nvPr/>
        </p:nvPicPr>
        <p:blipFill rotWithShape="1">
          <a:blip r:embed="rId6"/>
          <a:srcRect b="22382"/>
          <a:stretch/>
        </p:blipFill>
        <p:spPr>
          <a:xfrm>
            <a:off x="1824028" y="3952938"/>
            <a:ext cx="8543944" cy="2240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g53637bb0de_1_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53" name="Google Shape;53;g53637bb0de_1_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54" name="Google Shape;54;g53637bb0de_1_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55" name="Google Shape;55;g53637bb0de_1_2"/>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56" name="Google Shape;56;g53637bb0de_1_2"/>
          <p:cNvSpPr txBox="1"/>
          <p:nvPr/>
        </p:nvSpPr>
        <p:spPr>
          <a:xfrm>
            <a:off x="608400" y="1974150"/>
            <a:ext cx="10975200" cy="41105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None/>
            </a:pPr>
            <a:r>
              <a:rPr lang="en-US" sz="1800" dirty="0">
                <a:solidFill>
                  <a:srgbClr val="0D0D0D"/>
                </a:solidFill>
              </a:rPr>
              <a:t>“A journey of a thousand miles begins with a single step”</a:t>
            </a:r>
            <a:endParaRPr sz="1800" dirty="0">
              <a:solidFill>
                <a:srgbClr val="0D0D0D"/>
              </a:solidFill>
            </a:endParaRPr>
          </a:p>
          <a:p>
            <a:pPr marL="0" lvl="0" indent="0" algn="r" rtl="0">
              <a:lnSpc>
                <a:spcPct val="150000"/>
              </a:lnSpc>
              <a:spcBef>
                <a:spcPts val="0"/>
              </a:spcBef>
              <a:spcAft>
                <a:spcPts val="0"/>
              </a:spcAft>
              <a:buNone/>
            </a:pPr>
            <a:r>
              <a:rPr lang="en-US" sz="1800" dirty="0">
                <a:solidFill>
                  <a:schemeClr val="dk1"/>
                </a:solidFill>
              </a:rPr>
              <a:t>-</a:t>
            </a:r>
            <a:r>
              <a:rPr lang="en-US" sz="1800" dirty="0">
                <a:solidFill>
                  <a:srgbClr val="0D0D0D"/>
                </a:solidFill>
              </a:rPr>
              <a:t>Laozi –</a:t>
            </a:r>
          </a:p>
          <a:p>
            <a:pPr marL="0" lvl="0" indent="0" algn="r" rtl="0">
              <a:lnSpc>
                <a:spcPct val="150000"/>
              </a:lnSpc>
              <a:spcBef>
                <a:spcPts val="0"/>
              </a:spcBef>
              <a:spcAft>
                <a:spcPts val="0"/>
              </a:spcAft>
              <a:buNone/>
            </a:pPr>
            <a:endParaRPr sz="1800" dirty="0">
              <a:solidFill>
                <a:srgbClr val="0D0D0D"/>
              </a:solidFill>
            </a:endParaRPr>
          </a:p>
          <a:p>
            <a:pPr marL="0" lvl="0" indent="0" algn="just" rtl="0">
              <a:lnSpc>
                <a:spcPct val="150000"/>
              </a:lnSpc>
              <a:spcBef>
                <a:spcPts val="0"/>
              </a:spcBef>
              <a:spcAft>
                <a:spcPts val="0"/>
              </a:spcAft>
              <a:buNone/>
            </a:pPr>
            <a:r>
              <a:rPr lang="en-US" sz="2200" dirty="0">
                <a:solidFill>
                  <a:srgbClr val="0D0D0D"/>
                </a:solidFill>
              </a:rPr>
              <a:t>In the same manner, the entrepreneurial journey begins with a step into the territory. When starting a business, a young entrepreneur wants to know whether:</a:t>
            </a:r>
            <a:endParaRPr sz="22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1.</a:t>
            </a:r>
            <a:r>
              <a:rPr lang="en-US" sz="2000" dirty="0">
                <a:solidFill>
                  <a:srgbClr val="0D0D0D"/>
                </a:solidFill>
              </a:rPr>
              <a:t>There is room and support for his/her idea;</a:t>
            </a:r>
            <a:endParaRPr sz="20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2.</a:t>
            </a:r>
            <a:r>
              <a:rPr lang="en-US" sz="2000" dirty="0">
                <a:solidFill>
                  <a:srgbClr val="0D0D0D"/>
                </a:solidFill>
              </a:rPr>
              <a:t>There is a good chance for the business to grow;</a:t>
            </a:r>
            <a:endParaRPr sz="20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3.</a:t>
            </a:r>
            <a:r>
              <a:rPr lang="en-US" sz="2000" dirty="0">
                <a:solidFill>
                  <a:srgbClr val="0D0D0D"/>
                </a:solidFill>
              </a:rPr>
              <a:t>Results are worth the effort;</a:t>
            </a:r>
            <a:endParaRPr sz="3200" b="1" dirty="0">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g5363c714d0_0_3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94" name="Google Shape;294;g5363c714d0_0_3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95" name="Google Shape;295;g5363c714d0_0_3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296" name="Google Shape;296;g5363c714d0_0_36"/>
          <p:cNvSpPr txBox="1"/>
          <p:nvPr/>
        </p:nvSpPr>
        <p:spPr>
          <a:xfrm>
            <a:off x="6624881" y="2188800"/>
            <a:ext cx="5037300" cy="1348200"/>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2.3 Data Analysis by using Pivot Table in Excel</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800" b="1" dirty="0">
              <a:latin typeface="Arial Rounded"/>
              <a:ea typeface="Arial Rounded"/>
              <a:cs typeface="Arial Rounded"/>
              <a:sym typeface="Arial Rounded"/>
            </a:endParaRPr>
          </a:p>
        </p:txBody>
      </p:sp>
      <p:sp>
        <p:nvSpPr>
          <p:cNvPr id="297" name="Google Shape;297;g5363c714d0_0_36"/>
          <p:cNvSpPr txBox="1"/>
          <p:nvPr/>
        </p:nvSpPr>
        <p:spPr>
          <a:xfrm>
            <a:off x="6624880" y="3111325"/>
            <a:ext cx="4747969" cy="29037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900" dirty="0"/>
              <a:t>In order to create the pivot table, the spreadsheet with database  must have the following characteristics:</a:t>
            </a:r>
            <a:endParaRPr sz="1900" dirty="0"/>
          </a:p>
          <a:p>
            <a:pPr marL="457200" lvl="0" indent="-349250" algn="l" rtl="0">
              <a:lnSpc>
                <a:spcPct val="120000"/>
              </a:lnSpc>
              <a:spcBef>
                <a:spcPts val="0"/>
              </a:spcBef>
              <a:spcAft>
                <a:spcPts val="0"/>
              </a:spcAft>
              <a:buSzPts val="1900"/>
              <a:buChar char="-"/>
            </a:pPr>
            <a:r>
              <a:rPr lang="en-US" sz="1900" dirty="0"/>
              <a:t>Having a column with </a:t>
            </a:r>
            <a:r>
              <a:rPr lang="en-US" sz="1900" b="1" dirty="0"/>
              <a:t>duplicate values </a:t>
            </a:r>
            <a:r>
              <a:rPr lang="en-US" sz="1900" dirty="0"/>
              <a:t>(e.g. Gender).</a:t>
            </a:r>
            <a:endParaRPr sz="1900" dirty="0"/>
          </a:p>
          <a:p>
            <a:pPr marL="457200" lvl="0" indent="-349250" algn="l" rtl="0">
              <a:lnSpc>
                <a:spcPct val="120000"/>
              </a:lnSpc>
              <a:spcBef>
                <a:spcPts val="0"/>
              </a:spcBef>
              <a:spcAft>
                <a:spcPts val="0"/>
              </a:spcAft>
              <a:buSzPts val="1900"/>
              <a:buChar char="-"/>
            </a:pPr>
            <a:r>
              <a:rPr lang="en-US" sz="1900" dirty="0"/>
              <a:t>Contain </a:t>
            </a:r>
            <a:r>
              <a:rPr lang="en-US" sz="1900" b="1" dirty="0"/>
              <a:t>numerical values</a:t>
            </a:r>
            <a:r>
              <a:rPr lang="en-US" sz="1900" dirty="0"/>
              <a:t> (e.g. age) to compare or add. Otherwise the only possible statistic is the count.</a:t>
            </a:r>
            <a:endParaRPr sz="1900" dirty="0"/>
          </a:p>
        </p:txBody>
      </p:sp>
      <p:pic>
        <p:nvPicPr>
          <p:cNvPr id="298" name="Google Shape;298;g5363c714d0_0_36"/>
          <p:cNvPicPr preferRelativeResize="0"/>
          <p:nvPr/>
        </p:nvPicPr>
        <p:blipFill>
          <a:blip r:embed="rId6">
            <a:alphaModFix/>
          </a:blip>
          <a:stretch>
            <a:fillRect/>
          </a:stretch>
        </p:blipFill>
        <p:spPr>
          <a:xfrm>
            <a:off x="154825" y="1650950"/>
            <a:ext cx="5930374" cy="4364075"/>
          </a:xfrm>
          <a:prstGeom prst="rect">
            <a:avLst/>
          </a:prstGeom>
          <a:noFill/>
          <a:ln>
            <a:noFill/>
          </a:ln>
        </p:spPr>
      </p:pic>
      <p:sp>
        <p:nvSpPr>
          <p:cNvPr id="299" name="Google Shape;299;g5363c714d0_0_36"/>
          <p:cNvSpPr/>
          <p:nvPr/>
        </p:nvSpPr>
        <p:spPr>
          <a:xfrm>
            <a:off x="1046225" y="1455125"/>
            <a:ext cx="580200" cy="4636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g5363c714d0_0_36"/>
          <p:cNvSpPr/>
          <p:nvPr/>
        </p:nvSpPr>
        <p:spPr>
          <a:xfrm>
            <a:off x="72275" y="2160875"/>
            <a:ext cx="676800" cy="13482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73;g99f1de2ff6_0_142">
            <a:extLst>
              <a:ext uri="{FF2B5EF4-FFF2-40B4-BE49-F238E27FC236}">
                <a16:creationId xmlns:a16="http://schemas.microsoft.com/office/drawing/2014/main" id="{4C55398A-65D0-476E-A411-885E17BD35E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6" name="Google Shape;306;g5363c714d0_0_5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07" name="Google Shape;307;g5363c714d0_0_5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08" name="Google Shape;308;g5363c714d0_0_5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09" name="Google Shape;309;g5363c714d0_0_56"/>
          <p:cNvSpPr txBox="1"/>
          <p:nvPr/>
        </p:nvSpPr>
        <p:spPr>
          <a:xfrm>
            <a:off x="5387221" y="2304439"/>
            <a:ext cx="4939484" cy="523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2800"/>
              <a:buFont typeface="Arial Rounded"/>
              <a:buNone/>
            </a:pPr>
            <a:r>
              <a:rPr lang="en-US" sz="2400" b="1" dirty="0">
                <a:latin typeface="Arial" panose="020B0604020202020204" pitchFamily="34" charset="0"/>
                <a:ea typeface="Arial Rounded"/>
                <a:cs typeface="Arial" panose="020B0604020202020204" pitchFamily="34" charset="0"/>
                <a:sym typeface="Arial Rounded"/>
              </a:rPr>
              <a:t>2.4. Create Pivot Table</a:t>
            </a:r>
            <a:endParaRPr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310" name="Google Shape;310;g5363c714d0_0_56"/>
          <p:cNvSpPr txBox="1"/>
          <p:nvPr/>
        </p:nvSpPr>
        <p:spPr>
          <a:xfrm>
            <a:off x="6844816" y="2871278"/>
            <a:ext cx="4528034" cy="2903700"/>
          </a:xfrm>
          <a:prstGeom prst="rect">
            <a:avLst/>
          </a:prstGeom>
          <a:noFill/>
          <a:ln>
            <a:noFill/>
          </a:ln>
        </p:spPr>
        <p:txBody>
          <a:bodyPr spcFirstLastPara="1" wrap="square" lIns="91425" tIns="91425" rIns="91425" bIns="91425" anchor="t" anchorCtr="0">
            <a:noAutofit/>
          </a:bodyPr>
          <a:lstStyle/>
          <a:p>
            <a:pPr marL="457200" lvl="0" indent="-349250" algn="l" rtl="0">
              <a:lnSpc>
                <a:spcPct val="120000"/>
              </a:lnSpc>
              <a:spcBef>
                <a:spcPts val="0"/>
              </a:spcBef>
              <a:spcAft>
                <a:spcPts val="0"/>
              </a:spcAft>
              <a:buSzPts val="1900"/>
              <a:buAutoNum type="arabicPeriod"/>
            </a:pPr>
            <a:r>
              <a:rPr lang="en-US" sz="1800" dirty="0"/>
              <a:t>Click on </a:t>
            </a:r>
            <a:r>
              <a:rPr lang="en-US" sz="1800" b="1" dirty="0"/>
              <a:t>Insert Tab</a:t>
            </a:r>
            <a:r>
              <a:rPr lang="en-US" sz="1800" dirty="0"/>
              <a:t> and then click on </a:t>
            </a:r>
            <a:r>
              <a:rPr lang="en-US" sz="1800" b="1" dirty="0"/>
              <a:t>Pivot Table</a:t>
            </a:r>
            <a:endParaRPr sz="1800" dirty="0"/>
          </a:p>
          <a:p>
            <a:pPr marL="457200" lvl="0" indent="-349250" algn="l" rtl="0">
              <a:lnSpc>
                <a:spcPct val="120000"/>
              </a:lnSpc>
              <a:spcBef>
                <a:spcPts val="0"/>
              </a:spcBef>
              <a:spcAft>
                <a:spcPts val="0"/>
              </a:spcAft>
              <a:buSzPts val="1900"/>
              <a:buAutoNum type="arabicPeriod"/>
            </a:pPr>
            <a:r>
              <a:rPr lang="en-US" sz="1800" dirty="0"/>
              <a:t>Excel will </a:t>
            </a:r>
            <a:r>
              <a:rPr lang="en-US" sz="1800" b="1" dirty="0"/>
              <a:t>select all your data</a:t>
            </a:r>
            <a:r>
              <a:rPr lang="en-US" sz="1800" dirty="0"/>
              <a:t>, but you can change the selection.</a:t>
            </a:r>
            <a:endParaRPr sz="1800" dirty="0"/>
          </a:p>
          <a:p>
            <a:pPr marL="457200" lvl="0" indent="-349250" algn="l" rtl="0">
              <a:lnSpc>
                <a:spcPct val="120000"/>
              </a:lnSpc>
              <a:spcBef>
                <a:spcPts val="0"/>
              </a:spcBef>
              <a:spcAft>
                <a:spcPts val="0"/>
              </a:spcAft>
              <a:buSzPts val="1900"/>
              <a:buAutoNum type="arabicPeriod"/>
            </a:pPr>
            <a:r>
              <a:rPr lang="en-US" sz="1800" dirty="0"/>
              <a:t>Create the Pivot Table on a new worksheet.</a:t>
            </a:r>
            <a:endParaRPr sz="1800" dirty="0"/>
          </a:p>
          <a:p>
            <a:pPr marL="457200" lvl="0" indent="-349250" algn="l" rtl="0">
              <a:lnSpc>
                <a:spcPct val="120000"/>
              </a:lnSpc>
              <a:spcBef>
                <a:spcPts val="0"/>
              </a:spcBef>
              <a:spcAft>
                <a:spcPts val="0"/>
              </a:spcAft>
              <a:buSzPts val="1900"/>
              <a:buAutoNum type="arabicPeriod"/>
            </a:pPr>
            <a:r>
              <a:rPr lang="en-US" sz="1800" dirty="0"/>
              <a:t>Click on OK button to create </a:t>
            </a:r>
            <a:r>
              <a:rPr lang="en-US" sz="1800" b="1" i="1" dirty="0">
                <a:solidFill>
                  <a:srgbClr val="EE3840"/>
                </a:solidFill>
              </a:rPr>
              <a:t>your </a:t>
            </a:r>
            <a:r>
              <a:rPr lang="en-US" sz="1800" dirty="0"/>
              <a:t>Pivot Table.</a:t>
            </a:r>
            <a:endParaRPr sz="1800" dirty="0"/>
          </a:p>
        </p:txBody>
      </p:sp>
      <p:pic>
        <p:nvPicPr>
          <p:cNvPr id="311" name="Google Shape;311;g5363c714d0_0_56"/>
          <p:cNvPicPr preferRelativeResize="0"/>
          <p:nvPr/>
        </p:nvPicPr>
        <p:blipFill>
          <a:blip r:embed="rId6">
            <a:alphaModFix/>
          </a:blip>
          <a:stretch>
            <a:fillRect/>
          </a:stretch>
        </p:blipFill>
        <p:spPr>
          <a:xfrm>
            <a:off x="293675" y="1691175"/>
            <a:ext cx="4809842" cy="4331312"/>
          </a:xfrm>
          <a:prstGeom prst="rect">
            <a:avLst/>
          </a:prstGeom>
          <a:noFill/>
          <a:ln>
            <a:noFill/>
          </a:ln>
        </p:spPr>
      </p:pic>
      <p:cxnSp>
        <p:nvCxnSpPr>
          <p:cNvPr id="312" name="Google Shape;312;g5363c714d0_0_56"/>
          <p:cNvCxnSpPr>
            <a:stCxn id="313" idx="1"/>
          </p:cNvCxnSpPr>
          <p:nvPr/>
        </p:nvCxnSpPr>
        <p:spPr>
          <a:xfrm flipH="1">
            <a:off x="5103525" y="2538588"/>
            <a:ext cx="590700" cy="247500"/>
          </a:xfrm>
          <a:prstGeom prst="straightConnector1">
            <a:avLst/>
          </a:prstGeom>
          <a:noFill/>
          <a:ln w="38100" cap="flat" cmpd="sng">
            <a:solidFill>
              <a:schemeClr val="dk2"/>
            </a:solidFill>
            <a:prstDash val="solid"/>
            <a:round/>
            <a:headEnd type="none" w="med" len="med"/>
            <a:tailEnd type="triangle" w="med" len="med"/>
          </a:ln>
        </p:spPr>
      </p:cxnSp>
      <p:sp>
        <p:nvSpPr>
          <p:cNvPr id="313" name="Google Shape;313;g5363c714d0_0_56"/>
          <p:cNvSpPr txBox="1"/>
          <p:nvPr/>
        </p:nvSpPr>
        <p:spPr>
          <a:xfrm>
            <a:off x="5694225" y="2028738"/>
            <a:ext cx="14655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change data selection</a:t>
            </a:r>
            <a:endParaRPr dirty="0">
              <a:latin typeface="Raleway Thin"/>
              <a:ea typeface="Raleway Thin"/>
              <a:cs typeface="Raleway Thin"/>
              <a:sym typeface="Raleway Thin"/>
            </a:endParaRPr>
          </a:p>
        </p:txBody>
      </p:sp>
      <p:cxnSp>
        <p:nvCxnSpPr>
          <p:cNvPr id="314" name="Google Shape;314;g5363c714d0_0_56"/>
          <p:cNvCxnSpPr/>
          <p:nvPr/>
        </p:nvCxnSpPr>
        <p:spPr>
          <a:xfrm rot="10800000">
            <a:off x="2034975" y="4622625"/>
            <a:ext cx="3555900" cy="879300"/>
          </a:xfrm>
          <a:prstGeom prst="straightConnector1">
            <a:avLst/>
          </a:prstGeom>
          <a:noFill/>
          <a:ln w="38100" cap="flat" cmpd="sng">
            <a:solidFill>
              <a:schemeClr val="dk2"/>
            </a:solidFill>
            <a:prstDash val="solid"/>
            <a:round/>
            <a:headEnd type="none" w="med" len="med"/>
            <a:tailEnd type="triangle" w="med" len="med"/>
          </a:ln>
        </p:spPr>
      </p:cxnSp>
      <p:sp>
        <p:nvSpPr>
          <p:cNvPr id="315" name="Google Shape;315;g5363c714d0_0_56"/>
          <p:cNvSpPr txBox="1"/>
          <p:nvPr/>
        </p:nvSpPr>
        <p:spPr>
          <a:xfrm>
            <a:off x="5541825" y="5346175"/>
            <a:ext cx="1655100"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use the worksheet you have the DB</a:t>
            </a:r>
            <a:endParaRPr dirty="0">
              <a:latin typeface="Raleway Thin"/>
              <a:ea typeface="Raleway Thin"/>
              <a:cs typeface="Raleway Thin"/>
              <a:sym typeface="Raleway Thin"/>
            </a:endParaRPr>
          </a:p>
        </p:txBody>
      </p:sp>
      <p:sp>
        <p:nvSpPr>
          <p:cNvPr id="3" name="Google Shape;273;g99f1de2ff6_0_142">
            <a:extLst>
              <a:ext uri="{FF2B5EF4-FFF2-40B4-BE49-F238E27FC236}">
                <a16:creationId xmlns:a16="http://schemas.microsoft.com/office/drawing/2014/main" id="{36A9FAAC-D1AE-4067-A719-C7B42D9D06F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g5363c714d0_0_7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22" name="Google Shape;322;g5363c714d0_0_7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23" name="Google Shape;323;g5363c714d0_0_7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24" name="Google Shape;324;g5363c714d0_0_73"/>
          <p:cNvSpPr txBox="1"/>
          <p:nvPr/>
        </p:nvSpPr>
        <p:spPr>
          <a:xfrm>
            <a:off x="577313" y="2030425"/>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25" name="Google Shape;325;g5363c714d0_0_73"/>
          <p:cNvSpPr txBox="1"/>
          <p:nvPr/>
        </p:nvSpPr>
        <p:spPr>
          <a:xfrm>
            <a:off x="577313" y="2608112"/>
            <a:ext cx="7236900" cy="3237438"/>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2000" dirty="0"/>
              <a:t>The Fields of a Pivot Table are mainly 3! Rows, Columns and Values. An extra field is used to define filters. To obtain the mean age of the interviewed considering Level of Education and if is close to a Roman Routes, drag the fields in following boxes:</a:t>
            </a:r>
            <a:endParaRPr sz="2000" dirty="0"/>
          </a:p>
          <a:p>
            <a:pPr marL="457200" lvl="0" indent="-355600" algn="l" rtl="0">
              <a:lnSpc>
                <a:spcPct val="120000"/>
              </a:lnSpc>
              <a:spcBef>
                <a:spcPts val="0"/>
              </a:spcBef>
              <a:spcAft>
                <a:spcPts val="0"/>
              </a:spcAft>
              <a:buSzPts val="2000"/>
              <a:buAutoNum type="arabicPeriod"/>
            </a:pPr>
            <a:r>
              <a:rPr lang="en-US" sz="2000" b="1" dirty="0"/>
              <a:t>Education</a:t>
            </a:r>
            <a:r>
              <a:rPr lang="en-US" sz="2000" dirty="0"/>
              <a:t> in Rows Box</a:t>
            </a:r>
            <a:endParaRPr sz="2000" dirty="0"/>
          </a:p>
          <a:p>
            <a:pPr marL="457200" lvl="0" indent="-355600" algn="l" rtl="0">
              <a:lnSpc>
                <a:spcPct val="120000"/>
              </a:lnSpc>
              <a:spcBef>
                <a:spcPts val="0"/>
              </a:spcBef>
              <a:spcAft>
                <a:spcPts val="0"/>
              </a:spcAft>
              <a:buSzPts val="2000"/>
              <a:buAutoNum type="arabicPeriod"/>
            </a:pPr>
            <a:r>
              <a:rPr lang="en-US" sz="2000" b="1" dirty="0"/>
              <a:t>RomanRoutes</a:t>
            </a:r>
            <a:r>
              <a:rPr lang="en-US" sz="2000" dirty="0"/>
              <a:t> in Columns Box</a:t>
            </a:r>
            <a:endParaRPr sz="2000" dirty="0"/>
          </a:p>
          <a:p>
            <a:pPr marL="457200" lvl="0" indent="-355600" algn="l" rtl="0">
              <a:lnSpc>
                <a:spcPct val="120000"/>
              </a:lnSpc>
              <a:spcBef>
                <a:spcPts val="0"/>
              </a:spcBef>
              <a:spcAft>
                <a:spcPts val="0"/>
              </a:spcAft>
              <a:buSzPts val="2000"/>
              <a:buAutoNum type="arabicPeriod"/>
            </a:pPr>
            <a:r>
              <a:rPr lang="en-US" sz="2000" b="1" dirty="0"/>
              <a:t>Age</a:t>
            </a:r>
            <a:r>
              <a:rPr lang="en-US" sz="2000" dirty="0"/>
              <a:t> in Values Box and select </a:t>
            </a:r>
            <a:r>
              <a:rPr lang="en-US" sz="2000" b="1" i="1" dirty="0">
                <a:solidFill>
                  <a:srgbClr val="EE3840"/>
                </a:solidFill>
              </a:rPr>
              <a:t>Average</a:t>
            </a:r>
            <a:endParaRPr sz="2000" b="1" i="1" dirty="0">
              <a:solidFill>
                <a:srgbClr val="EE3840"/>
              </a:solidFill>
            </a:endParaRPr>
          </a:p>
        </p:txBody>
      </p:sp>
      <p:sp>
        <p:nvSpPr>
          <p:cNvPr id="2" name="Google Shape;273;g99f1de2ff6_0_142">
            <a:extLst>
              <a:ext uri="{FF2B5EF4-FFF2-40B4-BE49-F238E27FC236}">
                <a16:creationId xmlns:a16="http://schemas.microsoft.com/office/drawing/2014/main" id="{695760FC-3EB3-42AF-ABA6-DE2D082D684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aphicFrame>
        <p:nvGraphicFramePr>
          <p:cNvPr id="3" name="Object 2">
            <a:extLst>
              <a:ext uri="{FF2B5EF4-FFF2-40B4-BE49-F238E27FC236}">
                <a16:creationId xmlns:a16="http://schemas.microsoft.com/office/drawing/2014/main" id="{5D561652-DFD9-46F2-946B-A96EAA25F185}"/>
              </a:ext>
            </a:extLst>
          </p:cNvPr>
          <p:cNvGraphicFramePr>
            <a:graphicFrameLocks noChangeAspect="1"/>
          </p:cNvGraphicFramePr>
          <p:nvPr>
            <p:extLst>
              <p:ext uri="{D42A27DB-BD31-4B8C-83A1-F6EECF244321}">
                <p14:modId xmlns:p14="http://schemas.microsoft.com/office/powerpoint/2010/main" val="3471810325"/>
              </p:ext>
            </p:extLst>
          </p:nvPr>
        </p:nvGraphicFramePr>
        <p:xfrm>
          <a:off x="8142713" y="2030425"/>
          <a:ext cx="2968294" cy="4213212"/>
        </p:xfrm>
        <a:graphic>
          <a:graphicData uri="http://schemas.openxmlformats.org/presentationml/2006/ole">
            <mc:AlternateContent xmlns:mc="http://schemas.openxmlformats.org/markup-compatibility/2006">
              <mc:Choice xmlns:v="urn:schemas-microsoft-com:vml" Requires="v">
                <p:oleObj spid="_x0000_s1039" name="Immagine bitmap" r:id="rId7" imgW="3304762" imgH="4695238" progId="Paint.Picture">
                  <p:embed/>
                </p:oleObj>
              </mc:Choice>
              <mc:Fallback>
                <p:oleObj name="Immagine bitmap" r:id="rId7" imgW="3304762" imgH="4695238"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713" y="2030425"/>
                        <a:ext cx="2968294" cy="42132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g5363c714d0_0_91"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33" name="Google Shape;333;g5363c714d0_0_91"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34" name="Google Shape;334;g5363c714d0_0_91"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35" name="Google Shape;335;g5363c714d0_0_91"/>
          <p:cNvSpPr txBox="1"/>
          <p:nvPr/>
        </p:nvSpPr>
        <p:spPr>
          <a:xfrm>
            <a:off x="476250" y="2072694"/>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37" name="Google Shape;337;g5363c714d0_0_91"/>
          <p:cNvSpPr txBox="1"/>
          <p:nvPr/>
        </p:nvSpPr>
        <p:spPr>
          <a:xfrm>
            <a:off x="476250" y="2540965"/>
            <a:ext cx="3719513" cy="3107974"/>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800" dirty="0"/>
              <a:t>Here the result. Since there is no big differences in term of </a:t>
            </a:r>
            <a:r>
              <a:rPr lang="en-US" sz="1800" b="1" dirty="0"/>
              <a:t>mean age </a:t>
            </a:r>
            <a:r>
              <a:rPr lang="en-US" sz="1800" dirty="0"/>
              <a:t> among the groups defined by using Education and RomanRoutes. It could be interesting to evaluate the amount of people that leave near a Roman Routes. You can do that by clicking on the        symbol in the </a:t>
            </a:r>
            <a:endParaRPr sz="1800" dirty="0"/>
          </a:p>
        </p:txBody>
      </p:sp>
      <p:sp>
        <p:nvSpPr>
          <p:cNvPr id="2" name="Google Shape;273;g99f1de2ff6_0_142">
            <a:extLst>
              <a:ext uri="{FF2B5EF4-FFF2-40B4-BE49-F238E27FC236}">
                <a16:creationId xmlns:a16="http://schemas.microsoft.com/office/drawing/2014/main" id="{4FF10ECD-E4A4-425F-AE8D-9CFDEC9F193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aphicFrame>
        <p:nvGraphicFramePr>
          <p:cNvPr id="4" name="Object 3">
            <a:extLst>
              <a:ext uri="{FF2B5EF4-FFF2-40B4-BE49-F238E27FC236}">
                <a16:creationId xmlns:a16="http://schemas.microsoft.com/office/drawing/2014/main" id="{4F168D98-DED7-427B-B024-E6332AEC3B34}"/>
              </a:ext>
            </a:extLst>
          </p:cNvPr>
          <p:cNvGraphicFramePr>
            <a:graphicFrameLocks noChangeAspect="1"/>
          </p:cNvGraphicFramePr>
          <p:nvPr>
            <p:extLst>
              <p:ext uri="{D42A27DB-BD31-4B8C-83A1-F6EECF244321}">
                <p14:modId xmlns:p14="http://schemas.microsoft.com/office/powerpoint/2010/main" val="1073305451"/>
              </p:ext>
            </p:extLst>
          </p:nvPr>
        </p:nvGraphicFramePr>
        <p:xfrm>
          <a:off x="4195763" y="2224487"/>
          <a:ext cx="7322400" cy="3393874"/>
        </p:xfrm>
        <a:graphic>
          <a:graphicData uri="http://schemas.openxmlformats.org/presentationml/2006/ole">
            <mc:AlternateContent xmlns:mc="http://schemas.openxmlformats.org/markup-compatibility/2006">
              <mc:Choice xmlns:v="urn:schemas-microsoft-com:vml" Requires="v">
                <p:oleObj spid="_x0000_s2091" name="Immagine bitmap" r:id="rId7" imgW="9469172" imgH="4401164" progId="Paint.Picture">
                  <p:embed/>
                </p:oleObj>
              </mc:Choice>
              <mc:Fallback>
                <p:oleObj name="Immagine bitmap" r:id="rId7" imgW="9469172" imgH="4401164"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5763" y="2224487"/>
                        <a:ext cx="7322400" cy="3393874"/>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D12121F5-83A8-45F6-97F2-73064011CA26}"/>
              </a:ext>
            </a:extLst>
          </p:cNvPr>
          <p:cNvSpPr txBox="1"/>
          <p:nvPr/>
        </p:nvSpPr>
        <p:spPr>
          <a:xfrm>
            <a:off x="476250" y="5660884"/>
            <a:ext cx="11122966" cy="369332"/>
          </a:xfrm>
          <a:prstGeom prst="rect">
            <a:avLst/>
          </a:prstGeom>
          <a:noFill/>
        </p:spPr>
        <p:txBody>
          <a:bodyPr wrap="square">
            <a:spAutoFit/>
          </a:bodyPr>
          <a:lstStyle/>
          <a:p>
            <a:pPr marL="0" lvl="0" indent="0" algn="l" rtl="0">
              <a:spcBef>
                <a:spcPts val="0"/>
              </a:spcBef>
              <a:spcAft>
                <a:spcPts val="0"/>
              </a:spcAft>
              <a:buNone/>
            </a:pPr>
            <a:r>
              <a:rPr lang="en-US" sz="1800" i="1" dirty="0"/>
              <a:t>Values</a:t>
            </a:r>
            <a:r>
              <a:rPr lang="en-US" sz="1800" dirty="0"/>
              <a:t> box, then modifying its </a:t>
            </a:r>
            <a:r>
              <a:rPr lang="en-US" sz="1800" i="1" dirty="0"/>
              <a:t>Field Settings</a:t>
            </a:r>
            <a:r>
              <a:rPr lang="en-US" sz="1800" dirty="0"/>
              <a:t>. Here, you can select </a:t>
            </a:r>
            <a:r>
              <a:rPr lang="en-US" sz="1800" b="1" dirty="0"/>
              <a:t>Count</a:t>
            </a:r>
            <a:r>
              <a:rPr lang="en-US" sz="1800" dirty="0"/>
              <a:t>.</a:t>
            </a:r>
          </a:p>
        </p:txBody>
      </p:sp>
      <p:sp>
        <p:nvSpPr>
          <p:cNvPr id="20" name="Rectangle 16">
            <a:extLst>
              <a:ext uri="{FF2B5EF4-FFF2-40B4-BE49-F238E27FC236}">
                <a16:creationId xmlns:a16="http://schemas.microsoft.com/office/drawing/2014/main" id="{6D43CB62-EFD4-439B-862E-D077E4115D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1" name="Object 20">
            <a:extLst>
              <a:ext uri="{FF2B5EF4-FFF2-40B4-BE49-F238E27FC236}">
                <a16:creationId xmlns:a16="http://schemas.microsoft.com/office/drawing/2014/main" id="{8CC4C2FA-CFBF-4D26-9425-59533CFDA77B}"/>
              </a:ext>
            </a:extLst>
          </p:cNvPr>
          <p:cNvGraphicFramePr>
            <a:graphicFrameLocks noChangeAspect="1"/>
          </p:cNvGraphicFramePr>
          <p:nvPr>
            <p:extLst>
              <p:ext uri="{D42A27DB-BD31-4B8C-83A1-F6EECF244321}">
                <p14:modId xmlns:p14="http://schemas.microsoft.com/office/powerpoint/2010/main" val="139002578"/>
              </p:ext>
            </p:extLst>
          </p:nvPr>
        </p:nvGraphicFramePr>
        <p:xfrm>
          <a:off x="2168525" y="5446093"/>
          <a:ext cx="228600" cy="180975"/>
        </p:xfrm>
        <a:graphic>
          <a:graphicData uri="http://schemas.openxmlformats.org/presentationml/2006/ole">
            <mc:AlternateContent xmlns:mc="http://schemas.openxmlformats.org/markup-compatibility/2006">
              <mc:Choice xmlns:v="urn:schemas-microsoft-com:vml" Requires="v">
                <p:oleObj spid="_x0000_s2092" name="Immagine bitmap" r:id="rId9" imgW="371527" imgH="285866" progId="Paint.Picture">
                  <p:embed/>
                </p:oleObj>
              </mc:Choice>
              <mc:Fallback>
                <p:oleObj name="Immagine bitmap" r:id="rId9" imgW="371527" imgH="285866" progId="Paint.Picture">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8525" y="5446093"/>
                        <a:ext cx="228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g5363c714d0_0_10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44" name="Google Shape;344;g5363c714d0_0_10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45" name="Google Shape;345;g5363c714d0_0_10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46" name="Google Shape;346;g5363c714d0_0_103"/>
          <p:cNvSpPr txBox="1"/>
          <p:nvPr/>
        </p:nvSpPr>
        <p:spPr>
          <a:xfrm>
            <a:off x="663686" y="2184961"/>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48" name="Google Shape;348;g5363c714d0_0_103"/>
          <p:cNvSpPr txBox="1"/>
          <p:nvPr/>
        </p:nvSpPr>
        <p:spPr>
          <a:xfrm>
            <a:off x="673837" y="2668624"/>
            <a:ext cx="4609357" cy="31769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dirty="0"/>
              <a:t>The table obtained tell us the </a:t>
            </a:r>
            <a:r>
              <a:rPr lang="en-US" sz="1800" b="1" dirty="0"/>
              <a:t>number of people</a:t>
            </a:r>
            <a:r>
              <a:rPr lang="en-US" sz="1800" dirty="0"/>
              <a:t> that leave near a Roman Route with information about the education level. </a:t>
            </a:r>
            <a:endParaRPr sz="1800" dirty="0"/>
          </a:p>
          <a:p>
            <a:pPr marL="0" lvl="0" indent="0" algn="l" rtl="0">
              <a:lnSpc>
                <a:spcPct val="150000"/>
              </a:lnSpc>
              <a:spcBef>
                <a:spcPts val="0"/>
              </a:spcBef>
              <a:spcAft>
                <a:spcPts val="0"/>
              </a:spcAft>
              <a:buNone/>
            </a:pPr>
            <a:r>
              <a:rPr lang="en-US" sz="1800" dirty="0"/>
              <a:t>This could help to decide the type of business or sector. For instance cultural business, entertainment, food. </a:t>
            </a:r>
            <a:endParaRPr sz="1800" dirty="0"/>
          </a:p>
        </p:txBody>
      </p:sp>
      <p:sp>
        <p:nvSpPr>
          <p:cNvPr id="2" name="Google Shape;273;g99f1de2ff6_0_142">
            <a:extLst>
              <a:ext uri="{FF2B5EF4-FFF2-40B4-BE49-F238E27FC236}">
                <a16:creationId xmlns:a16="http://schemas.microsoft.com/office/drawing/2014/main" id="{3F700385-8D59-42C2-A442-AAEACEE6AF2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F9F51096-9320-4B0B-845F-96B810FE4681}"/>
              </a:ext>
            </a:extLst>
          </p:cNvPr>
          <p:cNvSpPr>
            <a:spLocks noChangeArrowheads="1"/>
          </p:cNvSpPr>
          <p:nvPr/>
        </p:nvSpPr>
        <p:spPr bwMode="auto">
          <a:xfrm>
            <a:off x="6096000" y="2344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C0A7BC25-A378-4751-9D3E-47B49ECC0282}"/>
              </a:ext>
            </a:extLst>
          </p:cNvPr>
          <p:cNvGraphicFramePr>
            <a:graphicFrameLocks noChangeAspect="1"/>
          </p:cNvGraphicFramePr>
          <p:nvPr>
            <p:extLst>
              <p:ext uri="{D42A27DB-BD31-4B8C-83A1-F6EECF244321}">
                <p14:modId xmlns:p14="http://schemas.microsoft.com/office/powerpoint/2010/main" val="2054582600"/>
              </p:ext>
            </p:extLst>
          </p:nvPr>
        </p:nvGraphicFramePr>
        <p:xfrm>
          <a:off x="5376857" y="2317450"/>
          <a:ext cx="6141306" cy="3835895"/>
        </p:xfrm>
        <a:graphic>
          <a:graphicData uri="http://schemas.openxmlformats.org/presentationml/2006/ole">
            <mc:AlternateContent xmlns:mc="http://schemas.openxmlformats.org/markup-compatibility/2006">
              <mc:Choice xmlns:v="urn:schemas-microsoft-com:vml" Requires="v">
                <p:oleObj spid="_x0000_s3090" name="Immagine bitmap" r:id="rId7" imgW="7561905" imgH="4723810" progId="Paint.Picture">
                  <p:embed/>
                </p:oleObj>
              </mc:Choice>
              <mc:Fallback>
                <p:oleObj name="Immagine bitmap" r:id="rId7" imgW="7561905" imgH="4723810"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6857" y="2317450"/>
                        <a:ext cx="6141306" cy="383589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g5363c714d0_0_11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55" name="Google Shape;355;g5363c714d0_0_11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56" name="Google Shape;356;g5363c714d0_0_11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57" name="Google Shape;357;g5363c714d0_0_115"/>
          <p:cNvSpPr txBox="1"/>
          <p:nvPr/>
        </p:nvSpPr>
        <p:spPr>
          <a:xfrm>
            <a:off x="420350" y="2524667"/>
            <a:ext cx="3903874" cy="279179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2000" dirty="0"/>
              <a:t>It is possible to </a:t>
            </a:r>
            <a:r>
              <a:rPr lang="en-US" sz="2000" b="1" dirty="0"/>
              <a:t>add filters.</a:t>
            </a:r>
          </a:p>
          <a:p>
            <a:pPr marL="0" lvl="0" indent="0" algn="l" rtl="0">
              <a:lnSpc>
                <a:spcPct val="120000"/>
              </a:lnSpc>
              <a:spcBef>
                <a:spcPts val="0"/>
              </a:spcBef>
              <a:spcAft>
                <a:spcPts val="0"/>
              </a:spcAft>
              <a:buNone/>
            </a:pPr>
            <a:r>
              <a:rPr lang="en-US" sz="2000" dirty="0"/>
              <a:t>Drag  in the box Filter the variable </a:t>
            </a:r>
            <a:r>
              <a:rPr lang="en-US" sz="2000" b="1" dirty="0"/>
              <a:t>District</a:t>
            </a:r>
            <a:r>
              <a:rPr lang="en-US" sz="2000" dirty="0"/>
              <a:t>. You will obtain an extra window that allows to select (or deselect)  the statistical units in </a:t>
            </a:r>
            <a:r>
              <a:rPr lang="en-US" sz="2000" dirty="0">
                <a:solidFill>
                  <a:srgbClr val="FF0000"/>
                </a:solidFill>
              </a:rPr>
              <a:t>Districts</a:t>
            </a:r>
            <a:r>
              <a:rPr lang="en-US" sz="2000" dirty="0"/>
              <a:t> of the Apulia Region.</a:t>
            </a:r>
            <a:endParaRPr sz="2000" dirty="0"/>
          </a:p>
        </p:txBody>
      </p:sp>
      <p:sp>
        <p:nvSpPr>
          <p:cNvPr id="358" name="Google Shape;358;g5363c714d0_0_115"/>
          <p:cNvSpPr txBox="1"/>
          <p:nvPr/>
        </p:nvSpPr>
        <p:spPr>
          <a:xfrm>
            <a:off x="420350" y="2057521"/>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2" name="Google Shape;273;g99f1de2ff6_0_142">
            <a:extLst>
              <a:ext uri="{FF2B5EF4-FFF2-40B4-BE49-F238E27FC236}">
                <a16:creationId xmlns:a16="http://schemas.microsoft.com/office/drawing/2014/main" id="{64C3846B-EDC3-497E-89CA-70DA1A1BBB9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48D1D394-0366-48FA-B005-95BB440E3E03}"/>
              </a:ext>
            </a:extLst>
          </p:cNvPr>
          <p:cNvSpPr>
            <a:spLocks noChangeArrowheads="1"/>
          </p:cNvSpPr>
          <p:nvPr/>
        </p:nvSpPr>
        <p:spPr bwMode="auto">
          <a:xfrm>
            <a:off x="5619750" y="257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16ABF912-0A93-4F57-84EB-E602996DBFD8}"/>
              </a:ext>
            </a:extLst>
          </p:cNvPr>
          <p:cNvGraphicFramePr>
            <a:graphicFrameLocks noChangeAspect="1"/>
          </p:cNvGraphicFramePr>
          <p:nvPr>
            <p:extLst>
              <p:ext uri="{D42A27DB-BD31-4B8C-83A1-F6EECF244321}">
                <p14:modId xmlns:p14="http://schemas.microsoft.com/office/powerpoint/2010/main" val="2469703186"/>
              </p:ext>
            </p:extLst>
          </p:nvPr>
        </p:nvGraphicFramePr>
        <p:xfrm>
          <a:off x="4324224" y="2118700"/>
          <a:ext cx="7193939" cy="3060279"/>
        </p:xfrm>
        <a:graphic>
          <a:graphicData uri="http://schemas.openxmlformats.org/presentationml/2006/ole">
            <mc:AlternateContent xmlns:mc="http://schemas.openxmlformats.org/markup-compatibility/2006">
              <mc:Choice xmlns:v="urn:schemas-microsoft-com:vml" Requires="v">
                <p:oleObj spid="_x0000_s4111" name="Immagine bitmap" r:id="rId7" imgW="13028571" imgH="4495238" progId="Paint.Picture">
                  <p:embed/>
                </p:oleObj>
              </mc:Choice>
              <mc:Fallback>
                <p:oleObj name="Immagine bitmap" r:id="rId7" imgW="13028571" imgH="4495238"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4224" y="2118700"/>
                        <a:ext cx="7193939" cy="306027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5" name="Google Shape;365;g5363c714d0_0_12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66" name="Google Shape;366;g5363c714d0_0_12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67" name="Google Shape;367;g5363c714d0_0_12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68" name="Google Shape;368;g5363c714d0_0_125"/>
          <p:cNvSpPr txBox="1"/>
          <p:nvPr/>
        </p:nvSpPr>
        <p:spPr>
          <a:xfrm>
            <a:off x="789204" y="1989524"/>
            <a:ext cx="43008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69" name="Google Shape;369;g5363c714d0_0_125"/>
          <p:cNvSpPr txBox="1"/>
          <p:nvPr/>
        </p:nvSpPr>
        <p:spPr>
          <a:xfrm>
            <a:off x="789204" y="2458331"/>
            <a:ext cx="4506696" cy="383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dirty="0"/>
              <a:t>It is possible to </a:t>
            </a:r>
            <a:r>
              <a:rPr lang="en-US" sz="1800" b="1" dirty="0"/>
              <a:t>add extra fields</a:t>
            </a:r>
            <a:r>
              <a:rPr lang="en-US" sz="1800" dirty="0"/>
              <a:t>. </a:t>
            </a:r>
            <a:r>
              <a:rPr lang="en-US" sz="1800" dirty="0">
                <a:solidFill>
                  <a:schemeClr val="dk1"/>
                </a:solidFill>
              </a:rPr>
              <a:t>Drag in the box Rows (you can drag as well in the box columns) the variable </a:t>
            </a:r>
            <a:r>
              <a:rPr lang="en-US" sz="1800" b="1" dirty="0">
                <a:solidFill>
                  <a:schemeClr val="dk1"/>
                </a:solidFill>
              </a:rPr>
              <a:t>Gender</a:t>
            </a:r>
            <a:r>
              <a:rPr lang="en-US" sz="1800" dirty="0">
                <a:solidFill>
                  <a:schemeClr val="dk1"/>
                </a:solidFill>
              </a:rPr>
              <a:t>.</a:t>
            </a:r>
            <a:endParaRPr sz="1800" dirty="0">
              <a:solidFill>
                <a:schemeClr val="dk1"/>
              </a:solidFill>
            </a:endParaRPr>
          </a:p>
          <a:p>
            <a:pPr marL="0" lvl="0" indent="0" algn="l" rtl="0">
              <a:lnSpc>
                <a:spcPct val="150000"/>
              </a:lnSpc>
              <a:spcBef>
                <a:spcPts val="0"/>
              </a:spcBef>
              <a:spcAft>
                <a:spcPts val="0"/>
              </a:spcAft>
              <a:buNone/>
            </a:pPr>
            <a:r>
              <a:rPr lang="en-US" sz="1800" dirty="0"/>
              <a:t>This option will give extra information about the data, by going </a:t>
            </a:r>
            <a:r>
              <a:rPr lang="en-GB" sz="1800" dirty="0">
                <a:solidFill>
                  <a:srgbClr val="FF0000"/>
                </a:solidFill>
              </a:rPr>
              <a:t>in deep</a:t>
            </a:r>
            <a:r>
              <a:rPr lang="en-US" sz="1800" dirty="0">
                <a:solidFill>
                  <a:srgbClr val="FF0000"/>
                </a:solidFill>
              </a:rPr>
              <a:t> </a:t>
            </a:r>
            <a:r>
              <a:rPr lang="en-US" sz="1800" dirty="0"/>
              <a:t>in the gender differences of the sample analysed. </a:t>
            </a:r>
            <a:endParaRPr sz="1800" dirty="0"/>
          </a:p>
        </p:txBody>
      </p:sp>
      <p:sp>
        <p:nvSpPr>
          <p:cNvPr id="2" name="Google Shape;273;g99f1de2ff6_0_142">
            <a:extLst>
              <a:ext uri="{FF2B5EF4-FFF2-40B4-BE49-F238E27FC236}">
                <a16:creationId xmlns:a16="http://schemas.microsoft.com/office/drawing/2014/main" id="{91C41D14-283D-4D23-9BFB-D71E8FB9A57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74FB6F28-9DBA-45DA-85EE-6AFFC0639DDB}"/>
              </a:ext>
            </a:extLst>
          </p:cNvPr>
          <p:cNvSpPr>
            <a:spLocks noChangeArrowheads="1"/>
          </p:cNvSpPr>
          <p:nvPr/>
        </p:nvSpPr>
        <p:spPr bwMode="auto">
          <a:xfrm>
            <a:off x="5772150" y="207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46AC76B8-9EED-4EA2-B5A7-F2A667962937}"/>
              </a:ext>
            </a:extLst>
          </p:cNvPr>
          <p:cNvGraphicFramePr>
            <a:graphicFrameLocks noChangeAspect="1"/>
          </p:cNvGraphicFramePr>
          <p:nvPr>
            <p:extLst>
              <p:ext uri="{D42A27DB-BD31-4B8C-83A1-F6EECF244321}">
                <p14:modId xmlns:p14="http://schemas.microsoft.com/office/powerpoint/2010/main" val="2575055321"/>
              </p:ext>
            </p:extLst>
          </p:nvPr>
        </p:nvGraphicFramePr>
        <p:xfrm>
          <a:off x="5434432" y="2070900"/>
          <a:ext cx="6083731" cy="3548843"/>
        </p:xfrm>
        <a:graphic>
          <a:graphicData uri="http://schemas.openxmlformats.org/presentationml/2006/ole">
            <mc:AlternateContent xmlns:mc="http://schemas.openxmlformats.org/markup-compatibility/2006">
              <mc:Choice xmlns:v="urn:schemas-microsoft-com:vml" Requires="v">
                <p:oleObj spid="_x0000_s5135" name="Immagine bitmap" r:id="rId7" imgW="7582958" imgH="4439270" progId="Paint.Picture">
                  <p:embed/>
                </p:oleObj>
              </mc:Choice>
              <mc:Fallback>
                <p:oleObj name="Immagine bitmap" r:id="rId7" imgW="7582958" imgH="4439270"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4432" y="2070900"/>
                        <a:ext cx="6083731" cy="3548843"/>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g5363c714d0_0_13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77" name="Google Shape;377;g5363c714d0_0_13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78" name="Google Shape;378;g5363c714d0_0_13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79" name="Google Shape;379;g5363c714d0_0_135"/>
          <p:cNvSpPr txBox="1"/>
          <p:nvPr/>
        </p:nvSpPr>
        <p:spPr>
          <a:xfrm>
            <a:off x="861350" y="1993225"/>
            <a:ext cx="3687500"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80" name="Google Shape;380;g5363c714d0_0_135"/>
          <p:cNvSpPr txBox="1"/>
          <p:nvPr/>
        </p:nvSpPr>
        <p:spPr>
          <a:xfrm>
            <a:off x="861350" y="2717519"/>
            <a:ext cx="5016350" cy="2427198"/>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dirty="0"/>
              <a:t>It is possible to </a:t>
            </a:r>
            <a:r>
              <a:rPr lang="en-US" sz="1800" b="1" dirty="0"/>
              <a:t>create a Pivot Chart.</a:t>
            </a:r>
          </a:p>
          <a:p>
            <a:pPr marL="0" lvl="0" indent="0" algn="l" rtl="0">
              <a:lnSpc>
                <a:spcPct val="150000"/>
              </a:lnSpc>
              <a:spcBef>
                <a:spcPts val="0"/>
              </a:spcBef>
              <a:spcAft>
                <a:spcPts val="0"/>
              </a:spcAft>
              <a:buNone/>
            </a:pPr>
            <a:r>
              <a:rPr lang="en-US" sz="1800" dirty="0"/>
              <a:t>To insert the chart, follow these steps:</a:t>
            </a:r>
            <a:endParaRPr sz="1800" dirty="0"/>
          </a:p>
          <a:p>
            <a:pPr marL="457200" lvl="0" indent="-355600" algn="l" rtl="0">
              <a:lnSpc>
                <a:spcPct val="150000"/>
              </a:lnSpc>
              <a:spcBef>
                <a:spcPts val="1200"/>
              </a:spcBef>
              <a:spcAft>
                <a:spcPts val="0"/>
              </a:spcAft>
              <a:buSzPts val="2000"/>
              <a:buAutoNum type="arabicPeriod"/>
            </a:pPr>
            <a:r>
              <a:rPr lang="en-US" sz="1800" dirty="0"/>
              <a:t>Select any cell of the Pivot Table.</a:t>
            </a:r>
            <a:endParaRPr sz="1800" dirty="0"/>
          </a:p>
          <a:p>
            <a:pPr marL="457200" lvl="0" indent="-355600" algn="l" rtl="0">
              <a:lnSpc>
                <a:spcPct val="150000"/>
              </a:lnSpc>
              <a:spcBef>
                <a:spcPts val="0"/>
              </a:spcBef>
              <a:spcAft>
                <a:spcPts val="0"/>
              </a:spcAft>
              <a:buSzPts val="2000"/>
              <a:buAutoNum type="arabicPeriod"/>
            </a:pPr>
            <a:r>
              <a:rPr lang="en-US" sz="1800" dirty="0"/>
              <a:t>In the Insert tab click on Pivot Chart button.</a:t>
            </a:r>
            <a:endParaRPr sz="1800" dirty="0"/>
          </a:p>
          <a:p>
            <a:pPr marL="0" lvl="0" indent="0" algn="l" rtl="0">
              <a:spcBef>
                <a:spcPts val="1200"/>
              </a:spcBef>
              <a:spcAft>
                <a:spcPts val="0"/>
              </a:spcAft>
              <a:buNone/>
            </a:pPr>
            <a:endParaRPr sz="2000" b="1" dirty="0"/>
          </a:p>
        </p:txBody>
      </p:sp>
      <p:sp>
        <p:nvSpPr>
          <p:cNvPr id="2" name="Google Shape;273;g99f1de2ff6_0_142">
            <a:extLst>
              <a:ext uri="{FF2B5EF4-FFF2-40B4-BE49-F238E27FC236}">
                <a16:creationId xmlns:a16="http://schemas.microsoft.com/office/drawing/2014/main" id="{74E5D06C-CC8C-4AB0-86B0-88AF9246775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5241E4A7-9B6D-421D-8F23-EE6C2DF6F184}"/>
              </a:ext>
            </a:extLst>
          </p:cNvPr>
          <p:cNvSpPr>
            <a:spLocks noChangeArrowheads="1"/>
          </p:cNvSpPr>
          <p:nvPr/>
        </p:nvSpPr>
        <p:spPr bwMode="auto">
          <a:xfrm>
            <a:off x="5053219" y="199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3CDA3DE3-2CD4-468D-BD32-D2DD4CE7342A}"/>
              </a:ext>
            </a:extLst>
          </p:cNvPr>
          <p:cNvGraphicFramePr>
            <a:graphicFrameLocks noChangeAspect="1"/>
          </p:cNvGraphicFramePr>
          <p:nvPr>
            <p:extLst>
              <p:ext uri="{D42A27DB-BD31-4B8C-83A1-F6EECF244321}">
                <p14:modId xmlns:p14="http://schemas.microsoft.com/office/powerpoint/2010/main" val="4024325702"/>
              </p:ext>
            </p:extLst>
          </p:nvPr>
        </p:nvGraphicFramePr>
        <p:xfrm>
          <a:off x="6004175" y="1993225"/>
          <a:ext cx="5479269" cy="4278565"/>
        </p:xfrm>
        <a:graphic>
          <a:graphicData uri="http://schemas.openxmlformats.org/presentationml/2006/ole">
            <mc:AlternateContent xmlns:mc="http://schemas.openxmlformats.org/markup-compatibility/2006">
              <mc:Choice xmlns:v="urn:schemas-microsoft-com:vml" Requires="v">
                <p:oleObj spid="_x0000_s6161" name="Immagine bitmap" r:id="rId7" imgW="7790476" imgH="6058746" progId="Paint.Picture">
                  <p:embed/>
                </p:oleObj>
              </mc:Choice>
              <mc:Fallback>
                <p:oleObj name="Immagine bitmap" r:id="rId7" imgW="7790476" imgH="6058746"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4175" y="1993225"/>
                        <a:ext cx="5479269" cy="427856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006377"/>
            <a:ext cx="3902076"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2" y="2358976"/>
            <a:ext cx="3703638" cy="383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US" sz="1800" dirty="0"/>
              <a:t>You can </a:t>
            </a:r>
            <a:r>
              <a:rPr lang="en-US" sz="1800" b="1" dirty="0"/>
              <a:t>add filter</a:t>
            </a:r>
            <a:r>
              <a:rPr lang="en-US" sz="1800" dirty="0"/>
              <a:t> just by following the previous step for the Pivot Table. By adding the filter to the Pivot table you will add filter to the Chart.</a:t>
            </a:r>
            <a:endParaRPr sz="1800" dirty="0"/>
          </a:p>
          <a:p>
            <a:pPr marL="0" lvl="0" indent="0" algn="l" rtl="0">
              <a:spcBef>
                <a:spcPts val="1200"/>
              </a:spcBef>
              <a:spcAft>
                <a:spcPts val="0"/>
              </a:spcAft>
              <a:buNone/>
            </a:pPr>
            <a:endParaRPr sz="2000" b="1" dirty="0"/>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5FFC344A-3CEF-4A52-9F65-E81DD412C1D3}"/>
              </a:ext>
            </a:extLst>
          </p:cNvPr>
          <p:cNvGraphicFramePr>
            <a:graphicFrameLocks noChangeAspect="1"/>
          </p:cNvGraphicFramePr>
          <p:nvPr>
            <p:extLst>
              <p:ext uri="{D42A27DB-BD31-4B8C-83A1-F6EECF244321}">
                <p14:modId xmlns:p14="http://schemas.microsoft.com/office/powerpoint/2010/main" val="1865526136"/>
              </p:ext>
            </p:extLst>
          </p:nvPr>
        </p:nvGraphicFramePr>
        <p:xfrm>
          <a:off x="4623498" y="2055975"/>
          <a:ext cx="6768378" cy="3750897"/>
        </p:xfrm>
        <a:graphic>
          <a:graphicData uri="http://schemas.openxmlformats.org/presentationml/2006/ole">
            <mc:AlternateContent xmlns:mc="http://schemas.openxmlformats.org/markup-compatibility/2006">
              <mc:Choice xmlns:v="urn:schemas-microsoft-com:vml" Requires="v">
                <p:oleObj spid="_x0000_s7185" name="Immagine bitmap" r:id="rId7" imgW="7542857" imgH="4210638" progId="Paint.Picture">
                  <p:embed/>
                </p:oleObj>
              </mc:Choice>
              <mc:Fallback>
                <p:oleObj name="Immagine bitmap" r:id="rId7" imgW="7542857" imgH="4210638"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498" y="2055975"/>
                        <a:ext cx="6768378" cy="375089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3902076"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7016939"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n-US" sz="1800" dirty="0">
                <a:effectLst/>
                <a:latin typeface="Arial" panose="020B0604020202020204" pitchFamily="34" charset="0"/>
                <a:ea typeface="Arial Rounded"/>
                <a:cs typeface="Arial" panose="020B0604020202020204" pitchFamily="34" charset="0"/>
              </a:rPr>
              <a:t>The coolest thing about the Pivot table is certainly its dynamicity!</a:t>
            </a:r>
          </a:p>
          <a:p>
            <a:pPr indent="-1270">
              <a:lnSpc>
                <a:spcPct val="150000"/>
              </a:lnSpc>
              <a:spcAft>
                <a:spcPts val="1000"/>
              </a:spcAft>
            </a:pPr>
            <a:r>
              <a:rPr lang="en-US" sz="2000" dirty="0">
                <a:effectLst/>
                <a:latin typeface="Arial" panose="020B0604020202020204" pitchFamily="34" charset="0"/>
                <a:ea typeface="Arial Rounded"/>
                <a:cs typeface="Arial" panose="020B0604020202020204" pitchFamily="34" charset="0"/>
              </a:rPr>
              <a:t>Dynamic means it may get automatically updated. Let’s say you may need to add further data (perhaps, more recent data) to your table: you will add rows (that is, observations) to your raw table (the one containing the original, individual data). After done that, all you have to do is to </a:t>
            </a:r>
            <a:r>
              <a:rPr lang="en-US" sz="2000" i="1" dirty="0">
                <a:effectLst/>
                <a:latin typeface="Arial" panose="020B0604020202020204" pitchFamily="34" charset="0"/>
                <a:ea typeface="Arial Rounded"/>
                <a:cs typeface="Arial" panose="020B0604020202020204" pitchFamily="34" charset="0"/>
              </a:rPr>
              <a:t>Change the</a:t>
            </a:r>
            <a:endParaRPr sz="2000" b="1" dirty="0">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Picture 8">
            <a:extLst>
              <a:ext uri="{FF2B5EF4-FFF2-40B4-BE49-F238E27FC236}">
                <a16:creationId xmlns:a16="http://schemas.microsoft.com/office/drawing/2014/main" id="{7CB01FA7-2F6C-4E4F-AF69-6A39744B739A}"/>
              </a:ext>
            </a:extLst>
          </p:cNvPr>
          <p:cNvPicPr>
            <a:picLocks noChangeAspect="1"/>
          </p:cNvPicPr>
          <p:nvPr/>
        </p:nvPicPr>
        <p:blipFill rotWithShape="1">
          <a:blip r:embed="rId6"/>
          <a:srcRect l="43115" r="35908"/>
          <a:stretch/>
        </p:blipFill>
        <p:spPr>
          <a:xfrm>
            <a:off x="7771001" y="2196725"/>
            <a:ext cx="3666937" cy="3312000"/>
          </a:xfrm>
          <a:prstGeom prst="rect">
            <a:avLst/>
          </a:prstGeom>
        </p:spPr>
      </p:pic>
      <p:sp>
        <p:nvSpPr>
          <p:cNvPr id="17" name="TextBox 16">
            <a:extLst>
              <a:ext uri="{FF2B5EF4-FFF2-40B4-BE49-F238E27FC236}">
                <a16:creationId xmlns:a16="http://schemas.microsoft.com/office/drawing/2014/main" id="{48A5DBEF-619D-473E-98D9-8CA044A00C5D}"/>
              </a:ext>
            </a:extLst>
          </p:cNvPr>
          <p:cNvSpPr txBox="1"/>
          <p:nvPr/>
        </p:nvSpPr>
        <p:spPr>
          <a:xfrm>
            <a:off x="754060" y="5554020"/>
            <a:ext cx="10683878" cy="504305"/>
          </a:xfrm>
          <a:prstGeom prst="rect">
            <a:avLst/>
          </a:prstGeom>
          <a:noFill/>
        </p:spPr>
        <p:txBody>
          <a:bodyPr wrap="square">
            <a:spAutoFit/>
          </a:bodyPr>
          <a:lstStyle/>
          <a:p>
            <a:pPr indent="-1270">
              <a:lnSpc>
                <a:spcPct val="150000"/>
              </a:lnSpc>
              <a:spcAft>
                <a:spcPts val="1000"/>
              </a:spcAft>
            </a:pPr>
            <a:r>
              <a:rPr lang="en-US" sz="2000" i="1" dirty="0">
                <a:effectLst/>
                <a:latin typeface="Arial" panose="020B0604020202020204" pitchFamily="34" charset="0"/>
                <a:ea typeface="Arial Rounded"/>
                <a:cs typeface="Arial" panose="020B0604020202020204" pitchFamily="34" charset="0"/>
              </a:rPr>
              <a:t>Data Source</a:t>
            </a:r>
            <a:r>
              <a:rPr lang="en-US" sz="2000" dirty="0">
                <a:effectLst/>
                <a:latin typeface="Arial" panose="020B0604020202020204" pitchFamily="34" charset="0"/>
                <a:ea typeface="Arial Rounded"/>
                <a:cs typeface="Arial" panose="020B0604020202020204" pitchFamily="34" charset="0"/>
              </a:rPr>
              <a:t> (by extending the selected area to the rows added).</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48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53637bb0de_1_2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62" name="Google Shape;62;g53637bb0de_1_2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63" name="Google Shape;63;g53637bb0de_1_2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65" name="Google Shape;65;g53637bb0de_1_22"/>
          <p:cNvSpPr txBox="1"/>
          <p:nvPr/>
        </p:nvSpPr>
        <p:spPr>
          <a:xfrm>
            <a:off x="293675" y="2337900"/>
            <a:ext cx="5616600" cy="3271200"/>
          </a:xfrm>
          <a:prstGeom prst="rect">
            <a:avLst/>
          </a:prstGeom>
          <a:noFill/>
          <a:ln>
            <a:noFill/>
          </a:ln>
        </p:spPr>
        <p:txBody>
          <a:bodyPr spcFirstLastPara="1" wrap="square" lIns="45700" tIns="45700" rIns="45700"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n-US" sz="2400" dirty="0">
                <a:solidFill>
                  <a:srgbClr val="0D0D0D"/>
                </a:solidFill>
              </a:rPr>
              <a:t>Decoding the territory means analyzing the market in order to secure the future of a business idea. The potential size of a market defines market opportunities: knowing about the current customer base allows for safer choices.</a:t>
            </a:r>
            <a:endParaRPr sz="2400" dirty="0">
              <a:solidFill>
                <a:srgbClr val="0D0D0D"/>
              </a:solidFill>
            </a:endParaRPr>
          </a:p>
          <a:p>
            <a:pPr marL="0" lvl="0" indent="0" algn="just" rtl="0">
              <a:lnSpc>
                <a:spcPct val="150000"/>
              </a:lnSpc>
              <a:spcBef>
                <a:spcPts val="0"/>
              </a:spcBef>
              <a:spcAft>
                <a:spcPts val="0"/>
              </a:spcAft>
              <a:buNone/>
            </a:pPr>
            <a:endParaRPr sz="1800" dirty="0">
              <a:solidFill>
                <a:srgbClr val="0D0D0D"/>
              </a:solidFill>
            </a:endParaRPr>
          </a:p>
        </p:txBody>
      </p:sp>
      <p:pic>
        <p:nvPicPr>
          <p:cNvPr id="66" name="Google Shape;66;g53637bb0de_1_22"/>
          <p:cNvPicPr preferRelativeResize="0"/>
          <p:nvPr/>
        </p:nvPicPr>
        <p:blipFill>
          <a:blip r:embed="rId6">
            <a:alphaModFix/>
          </a:blip>
          <a:stretch>
            <a:fillRect/>
          </a:stretch>
        </p:blipFill>
        <p:spPr>
          <a:xfrm>
            <a:off x="6103495" y="2337900"/>
            <a:ext cx="5255080" cy="3487625"/>
          </a:xfrm>
          <a:prstGeom prst="rect">
            <a:avLst/>
          </a:prstGeom>
          <a:noFill/>
          <a:ln>
            <a:noFill/>
          </a:ln>
        </p:spPr>
      </p:pic>
      <p:sp>
        <p:nvSpPr>
          <p:cNvPr id="3" name="Google Shape;55;g53637bb0de_1_2">
            <a:extLst>
              <a:ext uri="{FF2B5EF4-FFF2-40B4-BE49-F238E27FC236}">
                <a16:creationId xmlns:a16="http://schemas.microsoft.com/office/drawing/2014/main" id="{B6384738-E3E1-4525-8D2E-21431A5BB0ED}"/>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3902076"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Create Pivot Table</a:t>
            </a:r>
            <a:endParaRPr sz="2400" b="1" baseline="30000"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10580690"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n-US" sz="2000" dirty="0">
                <a:latin typeface="Arial" panose="020B0604020202020204" pitchFamily="34" charset="0"/>
                <a:ea typeface="Arial Rounded"/>
                <a:cs typeface="Arial" panose="020B0604020202020204" pitchFamily="34" charset="0"/>
              </a:rPr>
              <a:t>O</a:t>
            </a:r>
            <a:r>
              <a:rPr lang="en-US" sz="2000" dirty="0">
                <a:effectLst/>
                <a:latin typeface="Arial" panose="020B0604020202020204" pitchFamily="34" charset="0"/>
                <a:ea typeface="Arial Rounded"/>
                <a:cs typeface="Arial" panose="020B0604020202020204" pitchFamily="34" charset="0"/>
              </a:rPr>
              <a:t>nce you update the </a:t>
            </a:r>
            <a:r>
              <a:rPr lang="en-US" sz="2000" i="1" dirty="0">
                <a:effectLst/>
                <a:latin typeface="Arial" panose="020B0604020202020204" pitchFamily="34" charset="0"/>
                <a:ea typeface="Arial Rounded"/>
                <a:cs typeface="Arial" panose="020B0604020202020204" pitchFamily="34" charset="0"/>
              </a:rPr>
              <a:t>Data Source</a:t>
            </a:r>
            <a:r>
              <a:rPr lang="en-US" sz="2000" dirty="0">
                <a:effectLst/>
                <a:latin typeface="Arial" panose="020B0604020202020204" pitchFamily="34" charset="0"/>
                <a:ea typeface="Arial Rounded"/>
                <a:cs typeface="Arial" panose="020B0604020202020204" pitchFamily="34" charset="0"/>
              </a:rPr>
              <a:t>, both the tabular and the graphical summaries will be automatically updated.</a:t>
            </a:r>
          </a:p>
          <a:p>
            <a:pPr indent="-1270">
              <a:lnSpc>
                <a:spcPct val="150000"/>
              </a:lnSpc>
              <a:spcAft>
                <a:spcPts val="1000"/>
              </a:spcAft>
            </a:pPr>
            <a:endParaRPr lang="en-US" sz="1800" dirty="0">
              <a:latin typeface="Arial" panose="020B0604020202020204" pitchFamily="34" charset="0"/>
              <a:ea typeface="Arial Rounded"/>
              <a:cs typeface="Arial" panose="020B0604020202020204" pitchFamily="34" charset="0"/>
            </a:endParaRPr>
          </a:p>
          <a:p>
            <a:pPr indent="-1270" algn="ctr">
              <a:lnSpc>
                <a:spcPct val="150000"/>
              </a:lnSpc>
              <a:spcAft>
                <a:spcPts val="1000"/>
              </a:spcAft>
            </a:pPr>
            <a:r>
              <a:rPr lang="en-US" sz="2400" b="1" dirty="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Getting meaningful insight on how to make the most out of</a:t>
            </a:r>
          </a:p>
          <a:p>
            <a:pPr indent="-1270" algn="ctr">
              <a:lnSpc>
                <a:spcPct val="150000"/>
              </a:lnSpc>
              <a:spcAft>
                <a:spcPts val="1000"/>
              </a:spcAft>
            </a:pPr>
            <a:r>
              <a:rPr lang="en-US" sz="2400" b="1" dirty="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the Roman Routes nearby your area has never been so easy!</a:t>
            </a:r>
            <a:endParaRPr sz="2800" b="1" dirty="0">
              <a:solidFill>
                <a:srgbClr val="EE38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2.  	Data gathering and processing methodology</a:t>
            </a: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166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p:nvPr/>
        </p:nvSpPr>
        <p:spPr>
          <a:xfrm>
            <a:off x="2522537" y="1998662"/>
            <a:ext cx="7146926" cy="64629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effectLst>
                  <a:outerShdw blurRad="38100" dist="38100" dir="2700000" algn="tl">
                    <a:srgbClr val="000000">
                      <a:alpha val="43137"/>
                    </a:srgbClr>
                  </a:outerShdw>
                </a:effectLst>
                <a:sym typeface="Arial"/>
              </a:rPr>
              <a:t>Thank you for your attention!</a:t>
            </a:r>
            <a:endParaRPr dirty="0">
              <a:effectLst>
                <a:outerShdw blurRad="38100" dist="38100" dir="2700000" algn="tl">
                  <a:srgbClr val="000000">
                    <a:alpha val="43137"/>
                  </a:srgbClr>
                </a:outerShdw>
              </a:effectLst>
            </a:endParaRPr>
          </a:p>
        </p:txBody>
      </p:sp>
      <p:sp>
        <p:nvSpPr>
          <p:cNvPr id="398" name="Google Shape;398;p30"/>
          <p:cNvSpPr txBox="1"/>
          <p:nvPr/>
        </p:nvSpPr>
        <p:spPr>
          <a:xfrm>
            <a:off x="2771775" y="6170612"/>
            <a:ext cx="8505825" cy="624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Raleway Thin"/>
              <a:buNone/>
            </a:pPr>
            <a:r>
              <a:rPr lang="en-US" sz="1200" b="0" i="0" u="none" strike="noStrike" cap="none" dirty="0">
                <a:solidFill>
                  <a:srgbClr val="000000"/>
                </a:solidFill>
                <a:latin typeface="Raleway Thin"/>
                <a:ea typeface="Raleway Thin"/>
                <a:cs typeface="Raleway Thin"/>
                <a:sym typeface="Raleway Thin"/>
              </a:rPr>
              <a:t>With the support of the Erasmus+ </a:t>
            </a:r>
            <a:r>
              <a:rPr lang="en-US" sz="1200" b="0" i="0" u="none" strike="noStrike" cap="none" dirty="0" err="1">
                <a:solidFill>
                  <a:srgbClr val="000000"/>
                </a:solidFill>
                <a:latin typeface="Raleway Thin"/>
                <a:ea typeface="Raleway Thin"/>
                <a:cs typeface="Raleway Thin"/>
                <a:sym typeface="Raleway Thin"/>
              </a:rPr>
              <a:t>programme</a:t>
            </a:r>
            <a:r>
              <a:rPr lang="en-US" sz="1200" b="0" i="0" u="none" strike="noStrike" cap="none" dirty="0">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dirty="0"/>
          </a:p>
        </p:txBody>
      </p:sp>
      <p:pic>
        <p:nvPicPr>
          <p:cNvPr id="399" name="Google Shape;399;p3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00" name="Google Shape;400;p30" descr="image.png"/>
          <p:cNvPicPr preferRelativeResize="0"/>
          <p:nvPr/>
        </p:nvPicPr>
        <p:blipFill rotWithShape="1">
          <a:blip r:embed="rId4">
            <a:alphaModFix/>
          </a:blip>
          <a:srcRect/>
          <a:stretch/>
        </p:blipFill>
        <p:spPr>
          <a:xfrm>
            <a:off x="3836987" y="417512"/>
            <a:ext cx="4518026" cy="1411288"/>
          </a:xfrm>
          <a:prstGeom prst="rect">
            <a:avLst/>
          </a:prstGeom>
          <a:noFill/>
          <a:ln>
            <a:noFill/>
          </a:ln>
        </p:spPr>
      </p:pic>
      <p:pic>
        <p:nvPicPr>
          <p:cNvPr id="401" name="Google Shape;401;p30" descr="image.png"/>
          <p:cNvPicPr preferRelativeResize="0"/>
          <p:nvPr/>
        </p:nvPicPr>
        <p:blipFill rotWithShape="1">
          <a:blip r:embed="rId5">
            <a:alphaModFix/>
          </a:blip>
          <a:srcRect/>
          <a:stretch/>
        </p:blipFill>
        <p:spPr>
          <a:xfrm>
            <a:off x="-92075" y="2984500"/>
            <a:ext cx="12192000" cy="284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53637bb0de_1_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72" name="Google Shape;72;g53637bb0de_1_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73" name="Google Shape;73;g53637bb0de_1_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75" name="Google Shape;75;g53637bb0de_1_32"/>
          <p:cNvSpPr txBox="1"/>
          <p:nvPr/>
        </p:nvSpPr>
        <p:spPr>
          <a:xfrm>
            <a:off x="293675" y="2585200"/>
            <a:ext cx="11022900" cy="32712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dirty="0">
                <a:solidFill>
                  <a:srgbClr val="0D0D0D"/>
                </a:solidFill>
              </a:rPr>
              <a:t>3 elements of great relevance:</a:t>
            </a:r>
            <a:endParaRPr sz="2400" dirty="0">
              <a:solidFill>
                <a:srgbClr val="0D0D0D"/>
              </a:solidFill>
            </a:endParaRPr>
          </a:p>
          <a:p>
            <a:pPr lvl="3">
              <a:lnSpc>
                <a:spcPct val="150000"/>
              </a:lnSpc>
              <a:buClr>
                <a:schemeClr val="dk1"/>
              </a:buClr>
              <a:buSzPts val="1100"/>
            </a:pPr>
            <a:r>
              <a:rPr lang="en-US" sz="2200" dirty="0">
                <a:solidFill>
                  <a:schemeClr val="dk1"/>
                </a:solidFill>
              </a:rPr>
              <a:t>	• </a:t>
            </a:r>
            <a:r>
              <a:rPr lang="en-US" sz="2200" b="1" i="1" dirty="0">
                <a:solidFill>
                  <a:srgbClr val="0D0D0D"/>
                </a:solidFill>
              </a:rPr>
              <a:t>Market size</a:t>
            </a:r>
            <a:r>
              <a:rPr lang="en-US" sz="2200" dirty="0">
                <a:solidFill>
                  <a:srgbClr val="0D0D0D"/>
                </a:solidFill>
              </a:rPr>
              <a:t>. How many potential customers are available?</a:t>
            </a:r>
            <a:endParaRPr sz="2200" dirty="0">
              <a:solidFill>
                <a:srgbClr val="0D0D0D"/>
              </a:solidFill>
            </a:endParaRPr>
          </a:p>
          <a:p>
            <a:pPr lvl="2">
              <a:lnSpc>
                <a:spcPct val="150000"/>
              </a:lnSpc>
              <a:buClr>
                <a:schemeClr val="dk1"/>
              </a:buClr>
              <a:buSzPts val="1100"/>
            </a:pPr>
            <a:r>
              <a:rPr lang="en-US" sz="2200" dirty="0">
                <a:solidFill>
                  <a:schemeClr val="dk1"/>
                </a:solidFill>
              </a:rPr>
              <a:t>	• </a:t>
            </a:r>
            <a:r>
              <a:rPr lang="en-US" sz="2200" b="1" i="1" dirty="0">
                <a:solidFill>
                  <a:srgbClr val="0D0D0D"/>
                </a:solidFill>
              </a:rPr>
              <a:t>Profitability</a:t>
            </a:r>
            <a:r>
              <a:rPr lang="en-US" sz="2200" dirty="0">
                <a:solidFill>
                  <a:srgbClr val="0D0D0D"/>
                </a:solidFill>
              </a:rPr>
              <a:t>. Are potential customers willing and able to spend</a:t>
            </a:r>
          </a:p>
          <a:p>
            <a:pPr lvl="2">
              <a:lnSpc>
                <a:spcPct val="150000"/>
              </a:lnSpc>
              <a:buClr>
                <a:schemeClr val="dk1"/>
              </a:buClr>
              <a:buSzPts val="1100"/>
            </a:pPr>
            <a:r>
              <a:rPr lang="en-US" sz="2200" dirty="0">
                <a:solidFill>
                  <a:srgbClr val="0D0D0D"/>
                </a:solidFill>
              </a:rPr>
              <a:t>			on the services of interest?</a:t>
            </a:r>
            <a:endParaRPr sz="2200" dirty="0">
              <a:solidFill>
                <a:srgbClr val="0D0D0D"/>
              </a:solidFill>
            </a:endParaRPr>
          </a:p>
          <a:p>
            <a:pPr lvl="2">
              <a:lnSpc>
                <a:spcPct val="150000"/>
              </a:lnSpc>
              <a:buClr>
                <a:schemeClr val="dk1"/>
              </a:buClr>
              <a:buSzPts val="1100"/>
            </a:pPr>
            <a:r>
              <a:rPr lang="en-US" sz="2200" dirty="0">
                <a:solidFill>
                  <a:schemeClr val="dk1"/>
                </a:solidFill>
              </a:rPr>
              <a:t>	• </a:t>
            </a:r>
            <a:r>
              <a:rPr lang="en-US" sz="2200" b="1" i="1" dirty="0">
                <a:solidFill>
                  <a:srgbClr val="0D0D0D"/>
                </a:solidFill>
              </a:rPr>
              <a:t>Potential growth. </a:t>
            </a:r>
            <a:r>
              <a:rPr lang="en-US" sz="2200" dirty="0">
                <a:solidFill>
                  <a:srgbClr val="0D0D0D"/>
                </a:solidFill>
              </a:rPr>
              <a:t>Are there signs, studies or sources the market size will 			grow, stay relatively static, or decrease?</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436E3349-627E-4AAA-A296-1170255FEDA7}"/>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53637bb0de_1_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81" name="Google Shape;81;g53637bb0de_1_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82" name="Google Shape;82;g53637bb0de_1_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84" name="Google Shape;84;g53637bb0de_1_42"/>
          <p:cNvSpPr txBox="1"/>
          <p:nvPr/>
        </p:nvSpPr>
        <p:spPr>
          <a:xfrm>
            <a:off x="293675" y="2337927"/>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dirty="0">
                <a:solidFill>
                  <a:srgbClr val="0D0D0D"/>
                </a:solidFill>
              </a:rPr>
              <a:t>Often, important and helpful data are available out there. Bodies such as:</a:t>
            </a:r>
            <a:endParaRPr sz="24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n-US" sz="2000" dirty="0">
                <a:solidFill>
                  <a:srgbClr val="0D0D0D"/>
                </a:solidFill>
              </a:rPr>
              <a:t>Government census and statistical data</a:t>
            </a:r>
            <a:endParaRPr sz="20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n-US" sz="2000" dirty="0">
                <a:solidFill>
                  <a:srgbClr val="0D0D0D"/>
                </a:solidFill>
              </a:rPr>
              <a:t>Social media</a:t>
            </a:r>
            <a:endParaRPr sz="20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n-US" sz="2000" dirty="0">
                <a:solidFill>
                  <a:srgbClr val="0D0D0D"/>
                </a:solidFill>
              </a:rPr>
              <a:t>Cultural tourism surveys and reports</a:t>
            </a:r>
            <a:endParaRPr sz="2000" dirty="0">
              <a:solidFill>
                <a:srgbClr val="0D0D0D"/>
              </a:solidFill>
            </a:endParaRPr>
          </a:p>
          <a:p>
            <a:pPr marL="457200" lvl="0" indent="-355600" algn="l" rtl="0">
              <a:lnSpc>
                <a:spcPct val="150000"/>
              </a:lnSpc>
              <a:spcBef>
                <a:spcPts val="0"/>
              </a:spcBef>
              <a:spcAft>
                <a:spcPts val="0"/>
              </a:spcAft>
              <a:buClr>
                <a:schemeClr val="dk1"/>
              </a:buClr>
              <a:buSzPts val="2000"/>
              <a:buChar char="●"/>
            </a:pPr>
            <a:r>
              <a:rPr lang="en-US" sz="2000" dirty="0">
                <a:solidFill>
                  <a:schemeClr val="dk1"/>
                </a:solidFill>
              </a:rPr>
              <a:t>Government agencies relevant to business</a:t>
            </a:r>
            <a:endParaRPr sz="2000" dirty="0">
              <a:solidFill>
                <a:schemeClr val="dk1"/>
              </a:solidFill>
            </a:endParaRPr>
          </a:p>
          <a:p>
            <a:pPr marL="457200" lvl="0" indent="-355600" algn="l" rtl="0">
              <a:lnSpc>
                <a:spcPct val="150000"/>
              </a:lnSpc>
              <a:spcBef>
                <a:spcPts val="0"/>
              </a:spcBef>
              <a:spcAft>
                <a:spcPts val="0"/>
              </a:spcAft>
              <a:buClr>
                <a:schemeClr val="dk1"/>
              </a:buClr>
              <a:buSzPts val="2000"/>
              <a:buChar char="●"/>
            </a:pPr>
            <a:r>
              <a:rPr lang="en-US" sz="2000" dirty="0">
                <a:solidFill>
                  <a:schemeClr val="dk1"/>
                </a:solidFill>
              </a:rPr>
              <a:t>Market research report websites</a:t>
            </a:r>
            <a:endParaRPr sz="2000" dirty="0">
              <a:solidFill>
                <a:schemeClr val="dk1"/>
              </a:solidFill>
            </a:endParaRPr>
          </a:p>
          <a:p>
            <a:pPr marL="457200" lvl="0" indent="0" algn="l" rtl="0">
              <a:lnSpc>
                <a:spcPct val="150000"/>
              </a:lnSpc>
              <a:spcBef>
                <a:spcPts val="0"/>
              </a:spcBef>
              <a:spcAft>
                <a:spcPts val="0"/>
              </a:spcAft>
              <a:buNone/>
            </a:pPr>
            <a:endParaRPr sz="20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2200" dirty="0">
                <a:solidFill>
                  <a:srgbClr val="0D0D0D"/>
                </a:solidFill>
              </a:rPr>
              <a:t>collect and allow public consultation.</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pic>
        <p:nvPicPr>
          <p:cNvPr id="85" name="Google Shape;85;g53637bb0de_1_42"/>
          <p:cNvPicPr preferRelativeResize="0"/>
          <p:nvPr/>
        </p:nvPicPr>
        <p:blipFill>
          <a:blip r:embed="rId6">
            <a:alphaModFix/>
          </a:blip>
          <a:stretch>
            <a:fillRect/>
          </a:stretch>
        </p:blipFill>
        <p:spPr>
          <a:xfrm>
            <a:off x="6915918" y="3032698"/>
            <a:ext cx="3138857" cy="2746500"/>
          </a:xfrm>
          <a:prstGeom prst="rect">
            <a:avLst/>
          </a:prstGeom>
          <a:noFill/>
          <a:ln>
            <a:noFill/>
          </a:ln>
        </p:spPr>
      </p:pic>
      <p:sp>
        <p:nvSpPr>
          <p:cNvPr id="2" name="Google Shape;55;g53637bb0de_1_2">
            <a:extLst>
              <a:ext uri="{FF2B5EF4-FFF2-40B4-BE49-F238E27FC236}">
                <a16:creationId xmlns:a16="http://schemas.microsoft.com/office/drawing/2014/main" id="{8E0F1303-33F3-433A-A893-F2966358F722}"/>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53637bb0de_1_5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91" name="Google Shape;91;g53637bb0de_1_5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92" name="Google Shape;92;g53637bb0de_1_5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94" name="Google Shape;94;g53637bb0de_1_52"/>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600" dirty="0">
                <a:solidFill>
                  <a:srgbClr val="0D0D0D"/>
                </a:solidFill>
              </a:rPr>
              <a:t>How to</a:t>
            </a:r>
            <a:r>
              <a:rPr lang="en-US" sz="2400" dirty="0">
                <a:solidFill>
                  <a:srgbClr val="0D0D0D"/>
                </a:solidFill>
              </a:rPr>
              <a:t>:</a:t>
            </a: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dirty="0">
                <a:solidFill>
                  <a:srgbClr val="0D0D0D"/>
                </a:solidFill>
              </a:rPr>
              <a:t>Consult public cultural tourism/entrepreneurship databases;</a:t>
            </a:r>
            <a:endParaRPr sz="2400" dirty="0">
              <a:solidFill>
                <a:srgbClr val="0D0D0D"/>
              </a:solidFill>
            </a:endParaRPr>
          </a:p>
          <a:p>
            <a:pPr marL="457200" lvl="0" indent="0" algn="l" rtl="0">
              <a:lnSpc>
                <a:spcPct val="150000"/>
              </a:lnSpc>
              <a:spcBef>
                <a:spcPts val="0"/>
              </a:spcBef>
              <a:spcAft>
                <a:spcPts val="0"/>
              </a:spcAft>
              <a:buNone/>
            </a:pPr>
            <a:r>
              <a:rPr lang="en-US" sz="2200" dirty="0">
                <a:solidFill>
                  <a:srgbClr val="0D0D0D"/>
                </a:solidFill>
              </a:rPr>
              <a:t>(e.g. data selection and extraction, cross-resource query)</a:t>
            </a:r>
            <a:endParaRPr sz="2200" dirty="0">
              <a:solidFill>
                <a:srgbClr val="0D0D0D"/>
              </a:solidFill>
            </a:endParaRPr>
          </a:p>
          <a:p>
            <a:pPr marL="457200" lvl="0" indent="0" algn="l" rtl="0">
              <a:lnSpc>
                <a:spcPct val="150000"/>
              </a:lnSpc>
              <a:spcBef>
                <a:spcPts val="0"/>
              </a:spcBef>
              <a:spcAft>
                <a:spcPts val="0"/>
              </a:spcAft>
              <a:buNone/>
            </a:pP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dirty="0">
                <a:solidFill>
                  <a:srgbClr val="0D0D0D"/>
                </a:solidFill>
              </a:rPr>
              <a:t>Examine and interpret data;</a:t>
            </a:r>
            <a:endParaRPr sz="2400" dirty="0">
              <a:solidFill>
                <a:srgbClr val="0D0D0D"/>
              </a:solidFill>
            </a:endParaRPr>
          </a:p>
          <a:p>
            <a:pPr marL="457200" lvl="0" indent="0" algn="l" rtl="0">
              <a:lnSpc>
                <a:spcPct val="150000"/>
              </a:lnSpc>
              <a:spcBef>
                <a:spcPts val="0"/>
              </a:spcBef>
              <a:spcAft>
                <a:spcPts val="0"/>
              </a:spcAft>
              <a:buNone/>
            </a:pPr>
            <a:r>
              <a:rPr lang="en-US" sz="2200" dirty="0">
                <a:solidFill>
                  <a:srgbClr val="0D0D0D"/>
                </a:solidFill>
              </a:rPr>
              <a:t>(e.g. get insight from data comparison, as well as from graphical data representation)</a:t>
            </a:r>
            <a:endParaRPr sz="2200" dirty="0">
              <a:solidFill>
                <a:srgbClr val="0D0D0D"/>
              </a:solidFill>
            </a:endParaRPr>
          </a:p>
          <a:p>
            <a:pPr marL="457200" lvl="0" indent="0" algn="l" rtl="0">
              <a:lnSpc>
                <a:spcPct val="150000"/>
              </a:lnSpc>
              <a:spcBef>
                <a:spcPts val="0"/>
              </a:spcBef>
              <a:spcAft>
                <a:spcPts val="0"/>
              </a:spcAft>
              <a:buNone/>
            </a:pPr>
            <a:endParaRPr sz="2200" dirty="0">
              <a:solidFill>
                <a:srgbClr val="0D0D0D"/>
              </a:solidFill>
            </a:endParaRPr>
          </a:p>
          <a:p>
            <a:pPr marL="0" lvl="0" indent="0" algn="l" rtl="0">
              <a:lnSpc>
                <a:spcPct val="150000"/>
              </a:lnSpc>
              <a:spcBef>
                <a:spcPts val="0"/>
              </a:spcBef>
              <a:spcAft>
                <a:spcPts val="0"/>
              </a:spcAft>
              <a:buNone/>
            </a:pPr>
            <a:endParaRPr sz="24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0159F825-A1E5-4726-9E13-289120105444}"/>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5363c714d0_0_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00" name="Google Shape;100;g5363c714d0_0_0"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01" name="Google Shape;101;g5363c714d0_0_0"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03" name="Google Shape;103;g5363c714d0_0_0"/>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457200" lvl="0" indent="-393700" algn="l" rtl="0">
              <a:lnSpc>
                <a:spcPct val="150000"/>
              </a:lnSpc>
              <a:spcBef>
                <a:spcPts val="0"/>
              </a:spcBef>
              <a:spcAft>
                <a:spcPts val="0"/>
              </a:spcAft>
              <a:buClr>
                <a:srgbClr val="0D0D0D"/>
              </a:buClr>
              <a:buSzPts val="2600"/>
              <a:buChar char="●"/>
            </a:pPr>
            <a:r>
              <a:rPr lang="en-US" sz="2600" dirty="0">
                <a:solidFill>
                  <a:srgbClr val="0D0D0D"/>
                </a:solidFill>
              </a:rPr>
              <a:t>Contextualize them into one’s own entrepreneurial idea</a:t>
            </a:r>
            <a:endParaRPr sz="2600" dirty="0">
              <a:solidFill>
                <a:srgbClr val="0D0D0D"/>
              </a:solidFill>
            </a:endParaRPr>
          </a:p>
          <a:p>
            <a:pPr marL="457200" lvl="0" indent="0" algn="l" rtl="0">
              <a:lnSpc>
                <a:spcPct val="150000"/>
              </a:lnSpc>
              <a:spcBef>
                <a:spcPts val="0"/>
              </a:spcBef>
              <a:spcAft>
                <a:spcPts val="0"/>
              </a:spcAft>
              <a:buNone/>
            </a:pPr>
            <a:r>
              <a:rPr lang="en-US" sz="2600" dirty="0">
                <a:solidFill>
                  <a:srgbClr val="0D0D0D"/>
                </a:solidFill>
              </a:rPr>
              <a:t>… By answering questions!</a:t>
            </a:r>
            <a:endParaRPr sz="2600"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How much is spent on cultural tourism in the area of interest?</a:t>
            </a:r>
            <a:endParaRPr sz="2000" i="1"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What is the average amount of customers of a cultural tourism initiative?</a:t>
            </a:r>
            <a:endParaRPr sz="2000" i="1"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Who are they? Which of them would be the target of one’s offer?</a:t>
            </a:r>
            <a:endParaRPr sz="2000" i="1"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Therefore, what would the income opportunity be?</a:t>
            </a:r>
            <a:endParaRPr sz="2000" i="1"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Is there any cultural tourism-focused business already? If so, how many in the territory?</a:t>
            </a:r>
            <a:endParaRPr sz="2000" i="1" dirty="0">
              <a:solidFill>
                <a:srgbClr val="0D0D0D"/>
              </a:solidFill>
            </a:endParaRPr>
          </a:p>
          <a:p>
            <a:pPr marL="457200" lvl="0" indent="0" algn="l" rtl="0">
              <a:lnSpc>
                <a:spcPct val="150000"/>
              </a:lnSpc>
              <a:spcBef>
                <a:spcPts val="0"/>
              </a:spcBef>
              <a:spcAft>
                <a:spcPts val="0"/>
              </a:spcAft>
              <a:buNone/>
            </a:pPr>
            <a:endParaRPr sz="2200" dirty="0">
              <a:solidFill>
                <a:srgbClr val="0D0D0D"/>
              </a:solidFill>
            </a:endParaRPr>
          </a:p>
          <a:p>
            <a:pPr marL="0" lvl="0" indent="0" algn="l" rtl="0">
              <a:lnSpc>
                <a:spcPct val="150000"/>
              </a:lnSpc>
              <a:spcBef>
                <a:spcPts val="0"/>
              </a:spcBef>
              <a:spcAft>
                <a:spcPts val="0"/>
              </a:spcAft>
              <a:buNone/>
            </a:pPr>
            <a:endParaRPr sz="2200" dirty="0">
              <a:solidFill>
                <a:srgbClr val="0D0D0D"/>
              </a:solidFill>
            </a:endParaRPr>
          </a:p>
          <a:p>
            <a:pPr marL="0" lvl="0" indent="0" algn="just" rtl="0">
              <a:lnSpc>
                <a:spcPct val="150000"/>
              </a:lnSpc>
              <a:spcBef>
                <a:spcPts val="0"/>
              </a:spcBef>
              <a:spcAft>
                <a:spcPts val="0"/>
              </a:spcAft>
              <a:buNone/>
            </a:pPr>
            <a:endParaRPr sz="2200" dirty="0">
              <a:solidFill>
                <a:srgbClr val="0D0D0D"/>
              </a:solidFill>
            </a:endParaRPr>
          </a:p>
        </p:txBody>
      </p:sp>
      <p:pic>
        <p:nvPicPr>
          <p:cNvPr id="104" name="Google Shape;104;g5363c714d0_0_0"/>
          <p:cNvPicPr preferRelativeResize="0"/>
          <p:nvPr/>
        </p:nvPicPr>
        <p:blipFill>
          <a:blip r:embed="rId6">
            <a:alphaModFix/>
          </a:blip>
          <a:stretch>
            <a:fillRect/>
          </a:stretch>
        </p:blipFill>
        <p:spPr>
          <a:xfrm>
            <a:off x="10011638" y="2305750"/>
            <a:ext cx="1304925" cy="1276350"/>
          </a:xfrm>
          <a:prstGeom prst="rect">
            <a:avLst/>
          </a:prstGeom>
          <a:noFill/>
          <a:ln>
            <a:noFill/>
          </a:ln>
        </p:spPr>
      </p:pic>
      <p:sp>
        <p:nvSpPr>
          <p:cNvPr id="2" name="Google Shape;55;g53637bb0de_1_2">
            <a:extLst>
              <a:ext uri="{FF2B5EF4-FFF2-40B4-BE49-F238E27FC236}">
                <a16:creationId xmlns:a16="http://schemas.microsoft.com/office/drawing/2014/main" id="{820CFF3B-F851-47BD-8357-63C78CDD931C}"/>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99f1de2ff6_0_15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0" name="Google Shape;110;g99f1de2ff6_0_15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11" name="Google Shape;111;g99f1de2ff6_0_15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13" name="Google Shape;113;g99f1de2ff6_0_154"/>
          <p:cNvSpPr txBox="1"/>
          <p:nvPr/>
        </p:nvSpPr>
        <p:spPr>
          <a:xfrm>
            <a:off x="705625" y="2547925"/>
            <a:ext cx="10838700" cy="248877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b="1" i="1" dirty="0">
                <a:solidFill>
                  <a:srgbClr val="0D0D0D"/>
                </a:solidFill>
              </a:rPr>
              <a:t>Consult public cultural tourism/entrepreneurship databases</a:t>
            </a:r>
          </a:p>
          <a:p>
            <a:pPr marL="0" lvl="0" indent="0" algn="l" rtl="0">
              <a:lnSpc>
                <a:spcPct val="150000"/>
              </a:lnSpc>
              <a:spcBef>
                <a:spcPts val="0"/>
              </a:spcBef>
              <a:spcAft>
                <a:spcPts val="0"/>
              </a:spcAft>
              <a:buClr>
                <a:schemeClr val="dk1"/>
              </a:buClr>
              <a:buSzPts val="1100"/>
              <a:buFont typeface="Arial"/>
              <a:buNone/>
            </a:pPr>
            <a:endParaRPr sz="1800" dirty="0"/>
          </a:p>
          <a:p>
            <a:pPr marL="0" marR="0" lvl="0" indent="0" algn="l" rtl="0">
              <a:lnSpc>
                <a:spcPct val="150000"/>
              </a:lnSpc>
              <a:spcBef>
                <a:spcPts val="0"/>
              </a:spcBef>
              <a:spcAft>
                <a:spcPts val="0"/>
              </a:spcAft>
              <a:buNone/>
            </a:pPr>
            <a:r>
              <a:rPr lang="en-US" sz="1800" dirty="0"/>
              <a:t>Census data (e.g. government census and statistical data) come from </a:t>
            </a:r>
            <a:r>
              <a:rPr lang="en-US" sz="1800" b="1" dirty="0"/>
              <a:t>official sources</a:t>
            </a:r>
            <a:r>
              <a:rPr lang="en-US" sz="1800" dirty="0"/>
              <a:t> that track populations of interests (e.g. number of tourists registered in a date-time period, in a region). This kind of data is extremely precise, reliable and updated.</a:t>
            </a:r>
            <a:endParaRPr sz="1600" dirty="0"/>
          </a:p>
        </p:txBody>
      </p:sp>
      <p:sp>
        <p:nvSpPr>
          <p:cNvPr id="2" name="Google Shape;55;g53637bb0de_1_2">
            <a:extLst>
              <a:ext uri="{FF2B5EF4-FFF2-40B4-BE49-F238E27FC236}">
                <a16:creationId xmlns:a16="http://schemas.microsoft.com/office/drawing/2014/main" id="{5C586F72-AE6C-4C93-AE41-570E255BB9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2905</Words>
  <Application>Microsoft Office PowerPoint</Application>
  <PresentationFormat>Widescreen</PresentationFormat>
  <Paragraphs>291</Paragraphs>
  <Slides>41</Slides>
  <Notes>41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41</vt:i4>
      </vt:variant>
    </vt:vector>
  </HeadingPairs>
  <TitlesOfParts>
    <vt:vector size="48" baseType="lpstr">
      <vt:lpstr>Raleway</vt:lpstr>
      <vt:lpstr>Arial</vt:lpstr>
      <vt:lpstr>Raleway Thin</vt:lpstr>
      <vt:lpstr>Arial Rounded</vt:lpstr>
      <vt:lpstr>Calibri</vt:lpstr>
      <vt:lpstr>Office Theme</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Paola Pasca</cp:lastModifiedBy>
  <cp:revision>27</cp:revision>
  <dcterms:modified xsi:type="dcterms:W3CDTF">2020-10-09T15:04:18Z</dcterms:modified>
</cp:coreProperties>
</file>